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0.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1.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12.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13.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14.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15.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notesSlides/notesSlide16.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2"/>
  </p:sldMasterIdLst>
  <p:notesMasterIdLst>
    <p:notesMasterId r:id="rId19"/>
  </p:notesMasterIdLst>
  <p:sldIdLst>
    <p:sldId id="257" r:id="rId3"/>
    <p:sldId id="260" r:id="rId4"/>
    <p:sldId id="277" r:id="rId5"/>
    <p:sldId id="278" r:id="rId6"/>
    <p:sldId id="262" r:id="rId7"/>
    <p:sldId id="263" r:id="rId8"/>
    <p:sldId id="281" r:id="rId9"/>
    <p:sldId id="275" r:id="rId10"/>
    <p:sldId id="264" r:id="rId11"/>
    <p:sldId id="265" r:id="rId12"/>
    <p:sldId id="266" r:id="rId13"/>
    <p:sldId id="280" r:id="rId14"/>
    <p:sldId id="270" r:id="rId15"/>
    <p:sldId id="267" r:id="rId16"/>
    <p:sldId id="272" r:id="rId17"/>
    <p:sldId id="279" r:id="rId1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900"/>
    <a:srgbClr val="336699"/>
    <a:srgbClr val="0153B7"/>
    <a:srgbClr val="013F8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2664" y="-8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notesViewPr>
    <p:cSldViewPr snapToGrid="0">
      <p:cViewPr varScale="1">
        <p:scale>
          <a:sx n="65" d="100"/>
          <a:sy n="65" d="100"/>
        </p:scale>
        <p:origin x="-88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stacked"/>
        <c:varyColors val="0"/>
        <c:ser>
          <c:idx val="0"/>
          <c:order val="0"/>
          <c:invertIfNegative val="0"/>
          <c:dLbls>
            <c:txPr>
              <a:bodyPr/>
              <a:lstStyle/>
              <a:p>
                <a:pPr>
                  <a:defRPr sz="12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Sheet1!$B$2:$L$2</c:f>
              <c:numCache>
                <c:formatCode>General</c:formatCode>
                <c:ptCount val="11"/>
                <c:pt idx="0" formatCode="0%">
                  <c:v>0.02</c:v>
                </c:pt>
                <c:pt idx="4" formatCode="0%">
                  <c:v>0.05</c:v>
                </c:pt>
                <c:pt idx="8" formatCode="0%">
                  <c:v>0.01</c:v>
                </c:pt>
              </c:numCache>
            </c:numRef>
          </c:val>
        </c:ser>
        <c:ser>
          <c:idx val="1"/>
          <c:order val="1"/>
          <c:invertIfNegative val="0"/>
          <c:val>
            <c:numRef>
              <c:f>Sheet1!$B$3:$L$3</c:f>
              <c:numCache>
                <c:formatCode>General</c:formatCode>
                <c:ptCount val="11"/>
                <c:pt idx="0" formatCode="0%">
                  <c:v>0.09</c:v>
                </c:pt>
                <c:pt idx="4" formatCode="0%">
                  <c:v>0.18</c:v>
                </c:pt>
                <c:pt idx="8" formatCode="0%">
                  <c:v>0.04</c:v>
                </c:pt>
              </c:numCache>
            </c:numRef>
          </c:val>
        </c:ser>
        <c:ser>
          <c:idx val="2"/>
          <c:order val="2"/>
          <c:invertIfNegative val="0"/>
          <c:dLbls>
            <c:dLbl>
              <c:idx val="1"/>
              <c:layout>
                <c:manualLayout>
                  <c:x val="9.2336103416435829E-3"/>
                  <c:y val="-0.23477440010877015"/>
                </c:manualLayout>
              </c:layout>
              <c:showLegendKey val="0"/>
              <c:showVal val="1"/>
              <c:showCatName val="0"/>
              <c:showSerName val="0"/>
              <c:showPercent val="0"/>
              <c:showBubbleSize val="0"/>
            </c:dLbl>
            <c:dLbl>
              <c:idx val="5"/>
              <c:layout>
                <c:manualLayout>
                  <c:x val="1.5389350569405972E-2"/>
                  <c:y val="-0.27516569475113933"/>
                </c:manualLayout>
              </c:layout>
              <c:showLegendKey val="0"/>
              <c:showVal val="1"/>
              <c:showCatName val="0"/>
              <c:showSerName val="0"/>
              <c:showPercent val="0"/>
              <c:showBubbleSize val="0"/>
            </c:dLbl>
            <c:dLbl>
              <c:idx val="9"/>
              <c:layout>
                <c:manualLayout>
                  <c:x val="9.2336103416435829E-3"/>
                  <c:y val="-0.21457875278758581"/>
                </c:manualLayout>
              </c:layout>
              <c:showLegendKey val="0"/>
              <c:showVal val="1"/>
              <c:showCatName val="0"/>
              <c:showSerName val="0"/>
              <c:showPercent val="0"/>
              <c:showBubbleSize val="0"/>
            </c:dLbl>
            <c:txPr>
              <a:bodyPr/>
              <a:lstStyle/>
              <a:p>
                <a:pPr>
                  <a:defRPr b="1">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Sheet1!$B$4:$L$4</c:f>
              <c:numCache>
                <c:formatCode>0%</c:formatCode>
                <c:ptCount val="11"/>
                <c:pt idx="1">
                  <c:v>0.44</c:v>
                </c:pt>
                <c:pt idx="5">
                  <c:v>0.53</c:v>
                </c:pt>
                <c:pt idx="9">
                  <c:v>0.39</c:v>
                </c:pt>
              </c:numCache>
            </c:numRef>
          </c:val>
        </c:ser>
        <c:ser>
          <c:idx val="3"/>
          <c:order val="3"/>
          <c:invertIfNegative val="0"/>
          <c:dLbls>
            <c:txPr>
              <a:bodyPr/>
              <a:lstStyle/>
              <a:p>
                <a:pPr>
                  <a:defRPr sz="14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Sheet1!$B$5:$L$5</c:f>
              <c:numCache>
                <c:formatCode>General</c:formatCode>
                <c:ptCount val="11"/>
                <c:pt idx="2" formatCode="0%">
                  <c:v>0.16</c:v>
                </c:pt>
                <c:pt idx="6" formatCode="0%">
                  <c:v>0.06</c:v>
                </c:pt>
                <c:pt idx="10" formatCode="0%">
                  <c:v>0.23</c:v>
                </c:pt>
              </c:numCache>
            </c:numRef>
          </c:val>
        </c:ser>
        <c:ser>
          <c:idx val="4"/>
          <c:order val="4"/>
          <c:invertIfNegative val="0"/>
          <c:val>
            <c:numRef>
              <c:f>Sheet1!$B$6:$L$6</c:f>
              <c:numCache>
                <c:formatCode>General</c:formatCode>
                <c:ptCount val="11"/>
                <c:pt idx="2" formatCode="0%">
                  <c:v>0.28000000000000003</c:v>
                </c:pt>
                <c:pt idx="6" formatCode="0%">
                  <c:v>0.18</c:v>
                </c:pt>
                <c:pt idx="10" formatCode="0%">
                  <c:v>0.31</c:v>
                </c:pt>
              </c:numCache>
            </c:numRef>
          </c:val>
        </c:ser>
        <c:dLbls>
          <c:showLegendKey val="0"/>
          <c:showVal val="0"/>
          <c:showCatName val="0"/>
          <c:showSerName val="0"/>
          <c:showPercent val="0"/>
          <c:showBubbleSize val="0"/>
        </c:dLbls>
        <c:gapWidth val="31"/>
        <c:shape val="box"/>
        <c:axId val="79082624"/>
        <c:axId val="79084160"/>
        <c:axId val="0"/>
      </c:bar3DChart>
      <c:catAx>
        <c:axId val="79082624"/>
        <c:scaling>
          <c:orientation val="minMax"/>
        </c:scaling>
        <c:delete val="1"/>
        <c:axPos val="b"/>
        <c:majorTickMark val="out"/>
        <c:minorTickMark val="none"/>
        <c:tickLblPos val="nextTo"/>
        <c:crossAx val="79084160"/>
        <c:crosses val="autoZero"/>
        <c:auto val="1"/>
        <c:lblAlgn val="ctr"/>
        <c:lblOffset val="100"/>
        <c:noMultiLvlLbl val="0"/>
      </c:catAx>
      <c:valAx>
        <c:axId val="79084160"/>
        <c:scaling>
          <c:orientation val="minMax"/>
          <c:max val="1"/>
          <c:min val="0"/>
        </c:scaling>
        <c:delete val="1"/>
        <c:axPos val="l"/>
        <c:numFmt formatCode="0%" sourceLinked="1"/>
        <c:majorTickMark val="out"/>
        <c:minorTickMark val="none"/>
        <c:tickLblPos val="nextTo"/>
        <c:crossAx val="79082624"/>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bar3DChart>
        <c:barDir val="bar"/>
        <c:grouping val="clustered"/>
        <c:varyColors val="0"/>
        <c:ser>
          <c:idx val="0"/>
          <c:order val="0"/>
          <c:spPr>
            <a:solidFill>
              <a:srgbClr val="CC0000"/>
            </a:solidFill>
          </c:spPr>
          <c:invertIfNegative val="0"/>
          <c:dLbls>
            <c:txPr>
              <a:bodyPr/>
              <a:lstStyle/>
              <a:p>
                <a:pPr>
                  <a:defRPr sz="1400" b="1"/>
                </a:pPr>
                <a:endParaRPr lang="en-US"/>
              </a:p>
            </c:txPr>
            <c:showLegendKey val="0"/>
            <c:showVal val="1"/>
            <c:showCatName val="0"/>
            <c:showSerName val="0"/>
            <c:showPercent val="0"/>
            <c:showBubbleSize val="0"/>
            <c:showLeaderLines val="0"/>
          </c:dLbls>
          <c:val>
            <c:numRef>
              <c:f>Sheet1!$C$2:$C$7</c:f>
              <c:numCache>
                <c:formatCode>0%</c:formatCode>
                <c:ptCount val="6"/>
                <c:pt idx="0">
                  <c:v>0.3</c:v>
                </c:pt>
                <c:pt idx="1">
                  <c:v>0.28000000000000003</c:v>
                </c:pt>
                <c:pt idx="2">
                  <c:v>0.39</c:v>
                </c:pt>
                <c:pt idx="3">
                  <c:v>0.51</c:v>
                </c:pt>
                <c:pt idx="4">
                  <c:v>0.73</c:v>
                </c:pt>
                <c:pt idx="5">
                  <c:v>0.88</c:v>
                </c:pt>
              </c:numCache>
            </c:numRef>
          </c:val>
        </c:ser>
        <c:ser>
          <c:idx val="1"/>
          <c:order val="1"/>
          <c:spPr>
            <a:solidFill>
              <a:srgbClr val="000099"/>
            </a:solidFill>
          </c:spPr>
          <c:invertIfNegative val="0"/>
          <c:dLbls>
            <c:dLbl>
              <c:idx val="5"/>
              <c:layout>
                <c:manualLayout>
                  <c:x val="5.8252427184466021E-3"/>
                  <c:y val="-2.9585798816568047E-3"/>
                </c:manualLayout>
              </c:layout>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val>
            <c:numRef>
              <c:f>Sheet1!$D$2:$D$7</c:f>
              <c:numCache>
                <c:formatCode>0%</c:formatCode>
                <c:ptCount val="6"/>
                <c:pt idx="0">
                  <c:v>0.15</c:v>
                </c:pt>
                <c:pt idx="1">
                  <c:v>0.44</c:v>
                </c:pt>
                <c:pt idx="2">
                  <c:v>0.56999999999999995</c:v>
                </c:pt>
                <c:pt idx="3">
                  <c:v>0.57999999999999996</c:v>
                </c:pt>
                <c:pt idx="4">
                  <c:v>0.88</c:v>
                </c:pt>
                <c:pt idx="5">
                  <c:v>0.95</c:v>
                </c:pt>
              </c:numCache>
            </c:numRef>
          </c:val>
        </c:ser>
        <c:dLbls>
          <c:showLegendKey val="0"/>
          <c:showVal val="0"/>
          <c:showCatName val="0"/>
          <c:showSerName val="0"/>
          <c:showPercent val="0"/>
          <c:showBubbleSize val="0"/>
        </c:dLbls>
        <c:gapWidth val="152"/>
        <c:shape val="box"/>
        <c:axId val="96581120"/>
        <c:axId val="96582656"/>
        <c:axId val="0"/>
      </c:bar3DChart>
      <c:catAx>
        <c:axId val="96581120"/>
        <c:scaling>
          <c:orientation val="minMax"/>
        </c:scaling>
        <c:delete val="1"/>
        <c:axPos val="l"/>
        <c:majorTickMark val="out"/>
        <c:minorTickMark val="none"/>
        <c:tickLblPos val="nextTo"/>
        <c:crossAx val="96582656"/>
        <c:crosses val="autoZero"/>
        <c:auto val="1"/>
        <c:lblAlgn val="ctr"/>
        <c:lblOffset val="100"/>
        <c:noMultiLvlLbl val="0"/>
      </c:catAx>
      <c:valAx>
        <c:axId val="96582656"/>
        <c:scaling>
          <c:orientation val="minMax"/>
        </c:scaling>
        <c:delete val="1"/>
        <c:axPos val="b"/>
        <c:numFmt formatCode="0%" sourceLinked="1"/>
        <c:majorTickMark val="out"/>
        <c:minorTickMark val="none"/>
        <c:tickLblPos val="nextTo"/>
        <c:crossAx val="96581120"/>
        <c:crosses val="autoZero"/>
        <c:crossBetween val="between"/>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7.5439632545931763E-3"/>
          <c:y val="3.3833137002650462E-2"/>
          <c:w val="0.95601749781277345"/>
          <c:h val="0.9571557000579376"/>
        </c:manualLayout>
      </c:layout>
      <c:bar3DChart>
        <c:barDir val="bar"/>
        <c:grouping val="stacked"/>
        <c:varyColors val="0"/>
        <c:ser>
          <c:idx val="0"/>
          <c:order val="0"/>
          <c:spPr>
            <a:solidFill>
              <a:srgbClr val="000099"/>
            </a:solidFill>
          </c:spPr>
          <c:invertIfNegative val="0"/>
          <c:val>
            <c:numRef>
              <c:f>Sheet1!$B$2</c:f>
              <c:numCache>
                <c:formatCode>0%</c:formatCode>
                <c:ptCount val="1"/>
                <c:pt idx="0">
                  <c:v>0.7</c:v>
                </c:pt>
              </c:numCache>
            </c:numRef>
          </c:val>
        </c:ser>
        <c:ser>
          <c:idx val="1"/>
          <c:order val="1"/>
          <c:spPr>
            <a:solidFill>
              <a:srgbClr val="FFC000"/>
            </a:solidFill>
          </c:spPr>
          <c:invertIfNegative val="0"/>
          <c:val>
            <c:numRef>
              <c:f>Sheet1!$B$3</c:f>
              <c:numCache>
                <c:formatCode>0%</c:formatCode>
                <c:ptCount val="1"/>
                <c:pt idx="0">
                  <c:v>0.02</c:v>
                </c:pt>
              </c:numCache>
            </c:numRef>
          </c:val>
        </c:ser>
        <c:ser>
          <c:idx val="2"/>
          <c:order val="2"/>
          <c:spPr>
            <a:solidFill>
              <a:srgbClr val="CC0000"/>
            </a:solidFill>
          </c:spPr>
          <c:invertIfNegative val="0"/>
          <c:val>
            <c:numRef>
              <c:f>Sheet1!$B$4</c:f>
              <c:numCache>
                <c:formatCode>0%</c:formatCode>
                <c:ptCount val="1"/>
                <c:pt idx="0">
                  <c:v>0.28000000000000003</c:v>
                </c:pt>
              </c:numCache>
            </c:numRef>
          </c:val>
        </c:ser>
        <c:ser>
          <c:idx val="3"/>
          <c:order val="3"/>
          <c:invertIfNegative val="0"/>
          <c:val>
            <c:numRef>
              <c:f>Sheet1!#REF!</c:f>
              <c:numCache>
                <c:formatCode>General</c:formatCode>
                <c:ptCount val="1"/>
                <c:pt idx="0">
                  <c:v>1</c:v>
                </c:pt>
              </c:numCache>
            </c:numRef>
          </c:val>
        </c:ser>
        <c:ser>
          <c:idx val="4"/>
          <c:order val="4"/>
          <c:invertIfNegative val="0"/>
          <c:val>
            <c:numRef>
              <c:f>Sheet1!#REF!</c:f>
              <c:numCache>
                <c:formatCode>General</c:formatCode>
                <c:ptCount val="1"/>
                <c:pt idx="0">
                  <c:v>1</c:v>
                </c:pt>
              </c:numCache>
            </c:numRef>
          </c:val>
        </c:ser>
        <c:dLbls>
          <c:showLegendKey val="0"/>
          <c:showVal val="0"/>
          <c:showCatName val="0"/>
          <c:showSerName val="0"/>
          <c:showPercent val="0"/>
          <c:showBubbleSize val="0"/>
        </c:dLbls>
        <c:gapWidth val="105"/>
        <c:shape val="box"/>
        <c:axId val="106056320"/>
        <c:axId val="106062208"/>
        <c:axId val="0"/>
      </c:bar3DChart>
      <c:catAx>
        <c:axId val="106056320"/>
        <c:scaling>
          <c:orientation val="minMax"/>
        </c:scaling>
        <c:delete val="1"/>
        <c:axPos val="l"/>
        <c:numFmt formatCode="General" sourceLinked="1"/>
        <c:majorTickMark val="out"/>
        <c:minorTickMark val="none"/>
        <c:tickLblPos val="nextTo"/>
        <c:crossAx val="106062208"/>
        <c:crosses val="autoZero"/>
        <c:auto val="1"/>
        <c:lblAlgn val="ctr"/>
        <c:lblOffset val="100"/>
        <c:noMultiLvlLbl val="0"/>
      </c:catAx>
      <c:valAx>
        <c:axId val="106062208"/>
        <c:scaling>
          <c:orientation val="minMax"/>
          <c:max val="1"/>
          <c:min val="0"/>
        </c:scaling>
        <c:delete val="1"/>
        <c:axPos val="b"/>
        <c:numFmt formatCode="0%" sourceLinked="1"/>
        <c:majorTickMark val="out"/>
        <c:minorTickMark val="none"/>
        <c:tickLblPos val="nextTo"/>
        <c:crossAx val="106056320"/>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3.3833137002650462E-2"/>
          <c:w val="0.92685078024257417"/>
          <c:h val="0.9571557000579376"/>
        </c:manualLayout>
      </c:layout>
      <c:bar3DChart>
        <c:barDir val="bar"/>
        <c:grouping val="stacked"/>
        <c:varyColors val="0"/>
        <c:ser>
          <c:idx val="0"/>
          <c:order val="0"/>
          <c:spPr>
            <a:solidFill>
              <a:srgbClr val="000099"/>
            </a:solidFill>
          </c:spPr>
          <c:invertIfNegative val="0"/>
          <c:val>
            <c:numRef>
              <c:f>Sheet1!$B$3:$F$3</c:f>
              <c:numCache>
                <c:formatCode>0%</c:formatCode>
                <c:ptCount val="5"/>
                <c:pt idx="1">
                  <c:v>0.78</c:v>
                </c:pt>
                <c:pt idx="4">
                  <c:v>0.79</c:v>
                </c:pt>
              </c:numCache>
            </c:numRef>
          </c:val>
        </c:ser>
        <c:ser>
          <c:idx val="1"/>
          <c:order val="1"/>
          <c:spPr>
            <a:solidFill>
              <a:srgbClr val="99CCFF"/>
            </a:solidFill>
          </c:spPr>
          <c:invertIfNegative val="0"/>
          <c:val>
            <c:numRef>
              <c:f>Sheet1!$B$4:$F$4</c:f>
              <c:numCache>
                <c:formatCode>0%</c:formatCode>
                <c:ptCount val="5"/>
                <c:pt idx="1">
                  <c:v>0.11</c:v>
                </c:pt>
                <c:pt idx="4">
                  <c:v>0.1</c:v>
                </c:pt>
              </c:numCache>
            </c:numRef>
          </c:val>
        </c:ser>
        <c:ser>
          <c:idx val="2"/>
          <c:order val="2"/>
          <c:spPr>
            <a:solidFill>
              <a:srgbClr val="CC0000"/>
            </a:solidFill>
          </c:spPr>
          <c:invertIfNegative val="0"/>
          <c:dLbls>
            <c:dLbl>
              <c:idx val="0"/>
              <c:layout>
                <c:manualLayout>
                  <c:x val="8.048632499313331E-2"/>
                  <c:y val="-5.9821332051492506E-3"/>
                </c:manualLayout>
              </c:layout>
              <c:showLegendKey val="0"/>
              <c:showVal val="1"/>
              <c:showCatName val="0"/>
              <c:showSerName val="0"/>
              <c:showPercent val="0"/>
              <c:showBubbleSize val="0"/>
            </c:dLbl>
            <c:dLbl>
              <c:idx val="3"/>
              <c:layout>
                <c:manualLayout>
                  <c:x val="9.4973863491897306E-2"/>
                  <c:y val="-8.9731998077238768E-3"/>
                </c:manualLayout>
              </c:layout>
              <c:showLegendKey val="0"/>
              <c:showVal val="1"/>
              <c:showCatName val="0"/>
              <c:showSerName val="0"/>
              <c:showPercent val="0"/>
              <c:showBubbleSize val="0"/>
            </c:dLbl>
            <c:txPr>
              <a:bodyPr/>
              <a:lstStyle/>
              <a:p>
                <a:pPr>
                  <a:defRPr b="1">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Sheet1!$B$5:$F$5</c:f>
              <c:numCache>
                <c:formatCode>General</c:formatCode>
                <c:ptCount val="5"/>
                <c:pt idx="0" formatCode="0%">
                  <c:v>0.09</c:v>
                </c:pt>
                <c:pt idx="3" formatCode="0%">
                  <c:v>0.11</c:v>
                </c:pt>
              </c:numCache>
            </c:numRef>
          </c:val>
        </c:ser>
        <c:dLbls>
          <c:showLegendKey val="0"/>
          <c:showVal val="0"/>
          <c:showCatName val="0"/>
          <c:showSerName val="0"/>
          <c:showPercent val="0"/>
          <c:showBubbleSize val="0"/>
        </c:dLbls>
        <c:gapWidth val="105"/>
        <c:shape val="box"/>
        <c:axId val="106116992"/>
        <c:axId val="106118528"/>
        <c:axId val="0"/>
      </c:bar3DChart>
      <c:catAx>
        <c:axId val="106116992"/>
        <c:scaling>
          <c:orientation val="minMax"/>
        </c:scaling>
        <c:delete val="1"/>
        <c:axPos val="l"/>
        <c:numFmt formatCode="General" sourceLinked="1"/>
        <c:majorTickMark val="out"/>
        <c:minorTickMark val="none"/>
        <c:tickLblPos val="nextTo"/>
        <c:crossAx val="106118528"/>
        <c:crosses val="autoZero"/>
        <c:auto val="1"/>
        <c:lblAlgn val="ctr"/>
        <c:lblOffset val="100"/>
        <c:noMultiLvlLbl val="0"/>
      </c:catAx>
      <c:valAx>
        <c:axId val="106118528"/>
        <c:scaling>
          <c:orientation val="minMax"/>
          <c:max val="1"/>
          <c:min val="0"/>
        </c:scaling>
        <c:delete val="1"/>
        <c:axPos val="b"/>
        <c:numFmt formatCode="0%" sourceLinked="1"/>
        <c:majorTickMark val="out"/>
        <c:minorTickMark val="none"/>
        <c:tickLblPos val="nextTo"/>
        <c:crossAx val="10611699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stacked"/>
        <c:varyColors val="0"/>
        <c:ser>
          <c:idx val="0"/>
          <c:order val="0"/>
          <c:spPr>
            <a:solidFill>
              <a:srgbClr val="6699FF"/>
            </a:solidFill>
          </c:spPr>
          <c:invertIfNegative val="0"/>
          <c:dLbls>
            <c:dLbl>
              <c:idx val="0"/>
              <c:layout>
                <c:manualLayout>
                  <c:x val="2.5000000000000001E-2"/>
                  <c:y val="-0.12855005344720211"/>
                </c:manualLayout>
              </c:layout>
              <c:showLegendKey val="0"/>
              <c:showVal val="1"/>
              <c:showCatName val="0"/>
              <c:showSerName val="0"/>
              <c:showPercent val="0"/>
              <c:showBubbleSize val="0"/>
            </c:dLbl>
            <c:dLbl>
              <c:idx val="3"/>
              <c:layout>
                <c:manualLayout>
                  <c:x val="9.7222222222222224E-3"/>
                  <c:y val="-0.13358513488460971"/>
                </c:manualLayout>
              </c:layout>
              <c:showLegendKey val="0"/>
              <c:showVal val="1"/>
              <c:showCatName val="0"/>
              <c:showSerName val="0"/>
              <c:showPercent val="0"/>
              <c:showBubbleSize val="0"/>
            </c:dLbl>
            <c:dLbl>
              <c:idx val="4"/>
              <c:layout>
                <c:manualLayout>
                  <c:x val="1.5277777777777777E-2"/>
                  <c:y val="-0.10855160435136689"/>
                </c:manualLayout>
              </c:layout>
              <c:showLegendKey val="0"/>
              <c:showVal val="1"/>
              <c:showCatName val="0"/>
              <c:showSerName val="0"/>
              <c:showPercent val="0"/>
              <c:showBubbleSize val="0"/>
            </c:dLbl>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Sheet1!$B$3:$C$3</c:f>
              <c:numCache>
                <c:formatCode>General</c:formatCode>
                <c:ptCount val="2"/>
                <c:pt idx="0" formatCode="0%">
                  <c:v>0.12</c:v>
                </c:pt>
              </c:numCache>
            </c:numRef>
          </c:val>
        </c:ser>
        <c:ser>
          <c:idx val="1"/>
          <c:order val="1"/>
          <c:spPr>
            <a:solidFill>
              <a:srgbClr val="CC0000"/>
            </a:solidFill>
          </c:spPr>
          <c:invertIfNegative val="0"/>
          <c:val>
            <c:numRef>
              <c:f>Sheet1!$B$4:$C$4</c:f>
              <c:numCache>
                <c:formatCode>0%</c:formatCode>
                <c:ptCount val="2"/>
                <c:pt idx="1">
                  <c:v>0.42</c:v>
                </c:pt>
              </c:numCache>
            </c:numRef>
          </c:val>
        </c:ser>
        <c:ser>
          <c:idx val="2"/>
          <c:order val="2"/>
          <c:spPr>
            <a:solidFill>
              <a:srgbClr val="FF6600"/>
            </a:solidFill>
          </c:spPr>
          <c:invertIfNegative val="0"/>
          <c:val>
            <c:numRef>
              <c:f>Sheet1!$B$5:$C$5</c:f>
              <c:numCache>
                <c:formatCode>0%</c:formatCode>
                <c:ptCount val="2"/>
                <c:pt idx="1">
                  <c:v>0.43</c:v>
                </c:pt>
              </c:numCache>
            </c:numRef>
          </c:val>
        </c:ser>
        <c:dLbls>
          <c:showLegendKey val="0"/>
          <c:showVal val="0"/>
          <c:showCatName val="0"/>
          <c:showSerName val="0"/>
          <c:showPercent val="0"/>
          <c:showBubbleSize val="0"/>
        </c:dLbls>
        <c:gapWidth val="71"/>
        <c:shape val="box"/>
        <c:axId val="82660352"/>
        <c:axId val="82666240"/>
        <c:axId val="0"/>
      </c:bar3DChart>
      <c:catAx>
        <c:axId val="82660352"/>
        <c:scaling>
          <c:orientation val="minMax"/>
        </c:scaling>
        <c:delete val="1"/>
        <c:axPos val="b"/>
        <c:majorTickMark val="out"/>
        <c:minorTickMark val="none"/>
        <c:tickLblPos val="nextTo"/>
        <c:crossAx val="82666240"/>
        <c:crosses val="autoZero"/>
        <c:auto val="1"/>
        <c:lblAlgn val="ctr"/>
        <c:lblOffset val="100"/>
        <c:noMultiLvlLbl val="0"/>
      </c:catAx>
      <c:valAx>
        <c:axId val="82666240"/>
        <c:scaling>
          <c:orientation val="minMax"/>
          <c:max val="1"/>
          <c:min val="0"/>
        </c:scaling>
        <c:delete val="1"/>
        <c:axPos val="l"/>
        <c:numFmt formatCode="0%" sourceLinked="1"/>
        <c:majorTickMark val="out"/>
        <c:minorTickMark val="none"/>
        <c:tickLblPos val="nextTo"/>
        <c:crossAx val="82660352"/>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4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3.3833137002650462E-2"/>
          <c:w val="0.92685078024257417"/>
          <c:h val="0.9571557000579376"/>
        </c:manualLayout>
      </c:layout>
      <c:bar3DChart>
        <c:barDir val="bar"/>
        <c:grouping val="stacked"/>
        <c:varyColors val="0"/>
        <c:ser>
          <c:idx val="0"/>
          <c:order val="0"/>
          <c:spPr>
            <a:solidFill>
              <a:srgbClr val="CC0000"/>
            </a:solidFill>
          </c:spPr>
          <c:invertIfNegative val="0"/>
          <c:dLbls>
            <c:txPr>
              <a:bodyPr/>
              <a:lstStyle/>
              <a:p>
                <a:pPr>
                  <a:defRPr sz="14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Sheet1!$C$2:$C$10</c:f>
              <c:numCache>
                <c:formatCode>0%</c:formatCode>
                <c:ptCount val="9"/>
                <c:pt idx="0">
                  <c:v>0.34</c:v>
                </c:pt>
                <c:pt idx="1">
                  <c:v>0.41</c:v>
                </c:pt>
                <c:pt idx="2">
                  <c:v>0.42</c:v>
                </c:pt>
                <c:pt idx="3">
                  <c:v>0.43</c:v>
                </c:pt>
                <c:pt idx="4">
                  <c:v>0.44</c:v>
                </c:pt>
                <c:pt idx="5">
                  <c:v>0.46</c:v>
                </c:pt>
                <c:pt idx="6">
                  <c:v>0.5</c:v>
                </c:pt>
                <c:pt idx="7">
                  <c:v>0.55000000000000004</c:v>
                </c:pt>
                <c:pt idx="8">
                  <c:v>0.61</c:v>
                </c:pt>
              </c:numCache>
            </c:numRef>
          </c:val>
        </c:ser>
        <c:ser>
          <c:idx val="1"/>
          <c:order val="1"/>
          <c:spPr>
            <a:solidFill>
              <a:srgbClr val="FF9596"/>
            </a:solidFill>
          </c:spPr>
          <c:invertIfNegative val="0"/>
          <c:val>
            <c:numRef>
              <c:f>Sheet1!$D$2:$D$10</c:f>
              <c:numCache>
                <c:formatCode>0%</c:formatCode>
                <c:ptCount val="9"/>
                <c:pt idx="0">
                  <c:v>0.38</c:v>
                </c:pt>
                <c:pt idx="1">
                  <c:v>0.33</c:v>
                </c:pt>
                <c:pt idx="2">
                  <c:v>0.39</c:v>
                </c:pt>
                <c:pt idx="3">
                  <c:v>0.36</c:v>
                </c:pt>
                <c:pt idx="4">
                  <c:v>0.33</c:v>
                </c:pt>
                <c:pt idx="5">
                  <c:v>0.35</c:v>
                </c:pt>
                <c:pt idx="6">
                  <c:v>0.33</c:v>
                </c:pt>
                <c:pt idx="7">
                  <c:v>0.28000000000000003</c:v>
                </c:pt>
                <c:pt idx="8">
                  <c:v>0.33</c:v>
                </c:pt>
              </c:numCache>
            </c:numRef>
          </c:val>
        </c:ser>
        <c:dLbls>
          <c:showLegendKey val="0"/>
          <c:showVal val="0"/>
          <c:showCatName val="0"/>
          <c:showSerName val="0"/>
          <c:showPercent val="0"/>
          <c:showBubbleSize val="0"/>
        </c:dLbls>
        <c:gapWidth val="155"/>
        <c:gapDepth val="114"/>
        <c:shape val="box"/>
        <c:axId val="87277952"/>
        <c:axId val="87279488"/>
        <c:axId val="0"/>
      </c:bar3DChart>
      <c:catAx>
        <c:axId val="87277952"/>
        <c:scaling>
          <c:orientation val="minMax"/>
        </c:scaling>
        <c:delete val="1"/>
        <c:axPos val="l"/>
        <c:numFmt formatCode="General" sourceLinked="1"/>
        <c:majorTickMark val="out"/>
        <c:minorTickMark val="none"/>
        <c:tickLblPos val="nextTo"/>
        <c:crossAx val="87279488"/>
        <c:crosses val="autoZero"/>
        <c:auto val="1"/>
        <c:lblAlgn val="ctr"/>
        <c:lblOffset val="100"/>
        <c:noMultiLvlLbl val="0"/>
      </c:catAx>
      <c:valAx>
        <c:axId val="87279488"/>
        <c:scaling>
          <c:orientation val="minMax"/>
          <c:max val="1"/>
          <c:min val="0"/>
        </c:scaling>
        <c:delete val="1"/>
        <c:axPos val="b"/>
        <c:numFmt formatCode="0%" sourceLinked="1"/>
        <c:majorTickMark val="out"/>
        <c:minorTickMark val="none"/>
        <c:tickLblPos val="nextTo"/>
        <c:crossAx val="8727795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stacked"/>
        <c:varyColors val="0"/>
        <c:ser>
          <c:idx val="0"/>
          <c:order val="0"/>
          <c:spPr>
            <a:solidFill>
              <a:srgbClr val="6699FF"/>
            </a:solidFill>
          </c:spPr>
          <c:invertIfNegative val="0"/>
          <c:dLbls>
            <c:dLbl>
              <c:idx val="0"/>
              <c:layout>
                <c:manualLayout>
                  <c:x val="2.5000000000000001E-2"/>
                  <c:y val="-0.12855005344720211"/>
                </c:manualLayout>
              </c:layout>
              <c:showLegendKey val="0"/>
              <c:showVal val="1"/>
              <c:showCatName val="0"/>
              <c:showSerName val="0"/>
              <c:showPercent val="0"/>
              <c:showBubbleSize val="0"/>
            </c:dLbl>
            <c:dLbl>
              <c:idx val="3"/>
              <c:layout>
                <c:manualLayout>
                  <c:x val="9.7222222222222224E-3"/>
                  <c:y val="-0.13358513488460971"/>
                </c:manualLayout>
              </c:layout>
              <c:showLegendKey val="0"/>
              <c:showVal val="1"/>
              <c:showCatName val="0"/>
              <c:showSerName val="0"/>
              <c:showPercent val="0"/>
              <c:showBubbleSize val="0"/>
            </c:dLbl>
            <c:dLbl>
              <c:idx val="4"/>
              <c:layout>
                <c:manualLayout>
                  <c:x val="1.5277777777777777E-2"/>
                  <c:y val="-0.10855160435136689"/>
                </c:manualLayout>
              </c:layout>
              <c:showLegendKey val="0"/>
              <c:showVal val="1"/>
              <c:showCatName val="0"/>
              <c:showSerName val="0"/>
              <c:showPercent val="0"/>
              <c:showBubbleSize val="0"/>
            </c:dLbl>
            <c:txPr>
              <a:bodyPr/>
              <a:lstStyle/>
              <a:p>
                <a:pPr>
                  <a:defRPr sz="18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Sheet1!$E$3:$F$3</c:f>
              <c:numCache>
                <c:formatCode>General</c:formatCode>
                <c:ptCount val="2"/>
                <c:pt idx="0" formatCode="0%">
                  <c:v>0.13</c:v>
                </c:pt>
              </c:numCache>
            </c:numRef>
          </c:val>
        </c:ser>
        <c:ser>
          <c:idx val="1"/>
          <c:order val="1"/>
          <c:spPr>
            <a:solidFill>
              <a:srgbClr val="CC0000"/>
            </a:solidFill>
          </c:spPr>
          <c:invertIfNegative val="0"/>
          <c:val>
            <c:numRef>
              <c:f>Sheet1!$E$4:$F$4</c:f>
              <c:numCache>
                <c:formatCode>0%</c:formatCode>
                <c:ptCount val="2"/>
                <c:pt idx="1">
                  <c:v>0.4</c:v>
                </c:pt>
              </c:numCache>
            </c:numRef>
          </c:val>
        </c:ser>
        <c:ser>
          <c:idx val="2"/>
          <c:order val="2"/>
          <c:spPr>
            <a:solidFill>
              <a:srgbClr val="FF6600"/>
            </a:solidFill>
          </c:spPr>
          <c:invertIfNegative val="0"/>
          <c:val>
            <c:numRef>
              <c:f>Sheet1!$E$5:$F$5</c:f>
              <c:numCache>
                <c:formatCode>0%</c:formatCode>
                <c:ptCount val="2"/>
                <c:pt idx="1">
                  <c:v>0.47</c:v>
                </c:pt>
              </c:numCache>
            </c:numRef>
          </c:val>
        </c:ser>
        <c:dLbls>
          <c:showLegendKey val="0"/>
          <c:showVal val="0"/>
          <c:showCatName val="0"/>
          <c:showSerName val="0"/>
          <c:showPercent val="0"/>
          <c:showBubbleSize val="0"/>
        </c:dLbls>
        <c:gapWidth val="71"/>
        <c:shape val="box"/>
        <c:axId val="96088832"/>
        <c:axId val="96090368"/>
        <c:axId val="0"/>
      </c:bar3DChart>
      <c:catAx>
        <c:axId val="96088832"/>
        <c:scaling>
          <c:orientation val="minMax"/>
        </c:scaling>
        <c:delete val="1"/>
        <c:axPos val="b"/>
        <c:majorTickMark val="out"/>
        <c:minorTickMark val="none"/>
        <c:tickLblPos val="nextTo"/>
        <c:crossAx val="96090368"/>
        <c:crosses val="autoZero"/>
        <c:auto val="1"/>
        <c:lblAlgn val="ctr"/>
        <c:lblOffset val="100"/>
        <c:noMultiLvlLbl val="0"/>
      </c:catAx>
      <c:valAx>
        <c:axId val="96090368"/>
        <c:scaling>
          <c:orientation val="minMax"/>
          <c:max val="1"/>
          <c:min val="0"/>
        </c:scaling>
        <c:delete val="1"/>
        <c:axPos val="l"/>
        <c:numFmt formatCode="0%" sourceLinked="1"/>
        <c:majorTickMark val="out"/>
        <c:minorTickMark val="none"/>
        <c:tickLblPos val="nextTo"/>
        <c:crossAx val="96088832"/>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60"/>
      <c:rAngAx val="1"/>
    </c:view3D>
    <c:floor>
      <c:thickness val="0"/>
      <c:spPr>
        <a:noFill/>
        <a:ln w="9525">
          <a:noFill/>
        </a:ln>
      </c:spPr>
    </c:floor>
    <c:sideWall>
      <c:thickness val="0"/>
    </c:sideWall>
    <c:backWall>
      <c:thickness val="0"/>
    </c:backWall>
    <c:plotArea>
      <c:layout/>
      <c:bar3DChart>
        <c:barDir val="bar"/>
        <c:grouping val="clustered"/>
        <c:varyColors val="0"/>
        <c:ser>
          <c:idx val="0"/>
          <c:order val="0"/>
          <c:spPr>
            <a:solidFill>
              <a:srgbClr val="CC0000"/>
            </a:solidFill>
          </c:spPr>
          <c:invertIfNegative val="0"/>
          <c:dPt>
            <c:idx val="0"/>
            <c:invertIfNegative val="0"/>
            <c:bubble3D val="0"/>
            <c:spPr>
              <a:solidFill>
                <a:srgbClr val="FFC000"/>
              </a:solidFill>
            </c:spPr>
          </c:dPt>
          <c:dPt>
            <c:idx val="1"/>
            <c:invertIfNegative val="0"/>
            <c:bubble3D val="0"/>
            <c:spPr>
              <a:solidFill>
                <a:srgbClr val="CC0000">
                  <a:lumMod val="40000"/>
                  <a:lumOff val="60000"/>
                </a:srgbClr>
              </a:solidFill>
            </c:spPr>
          </c:dPt>
          <c:dPt>
            <c:idx val="2"/>
            <c:invertIfNegative val="0"/>
            <c:bubble3D val="0"/>
            <c:spPr>
              <a:solidFill>
                <a:srgbClr val="CC0000">
                  <a:lumMod val="40000"/>
                  <a:lumOff val="60000"/>
                </a:srgbClr>
              </a:solidFill>
            </c:spPr>
          </c:dPt>
          <c:dPt>
            <c:idx val="3"/>
            <c:invertIfNegative val="0"/>
            <c:bubble3D val="0"/>
            <c:spPr>
              <a:solidFill>
                <a:srgbClr val="FF6600"/>
              </a:solidFill>
            </c:spPr>
          </c:dPt>
          <c:dLbls>
            <c:dLbl>
              <c:idx val="0"/>
              <c:layout>
                <c:manualLayout>
                  <c:x val="1.4890221881055434E-2"/>
                  <c:y val="-1.0948649628139105E-16"/>
                </c:manualLayout>
              </c:layout>
              <c:showLegendKey val="0"/>
              <c:showVal val="1"/>
              <c:showCatName val="0"/>
              <c:showSerName val="0"/>
              <c:showPercent val="0"/>
              <c:showBubbleSize val="0"/>
            </c:dLbl>
            <c:dLbl>
              <c:idx val="1"/>
              <c:layout>
                <c:manualLayout>
                  <c:x val="1.4890221881055434E-2"/>
                  <c:y val="0"/>
                </c:manualLayout>
              </c:layout>
              <c:showLegendKey val="0"/>
              <c:showVal val="1"/>
              <c:showCatName val="0"/>
              <c:showSerName val="0"/>
              <c:showPercent val="0"/>
              <c:showBubbleSize val="0"/>
            </c:dLbl>
            <c:dLbl>
              <c:idx val="2"/>
              <c:layout>
                <c:manualLayout>
                  <c:x val="1.4890221881055434E-2"/>
                  <c:y val="-2.0902208933213796E-2"/>
                </c:manualLayout>
              </c:layout>
              <c:showLegendKey val="0"/>
              <c:showVal val="1"/>
              <c:showCatName val="0"/>
              <c:showSerName val="0"/>
              <c:showPercent val="0"/>
              <c:showBubbleSize val="0"/>
            </c:dLbl>
            <c:dLbl>
              <c:idx val="3"/>
              <c:layout>
                <c:manualLayout>
                  <c:x val="1.2763047326619021E-2"/>
                  <c:y val="0"/>
                </c:manualLayout>
              </c:layout>
              <c:showLegendKey val="0"/>
              <c:showVal val="1"/>
              <c:showCatName val="0"/>
              <c:showSerName val="0"/>
              <c:showPercent val="0"/>
              <c:showBubbleSize val="0"/>
            </c:dLbl>
            <c:dLbl>
              <c:idx val="4"/>
              <c:layout>
                <c:manualLayout>
                  <c:x val="2.1271745544364905E-2"/>
                  <c:y val="-8.9580895428059137E-3"/>
                </c:manualLayout>
              </c:layout>
              <c:showLegendKey val="0"/>
              <c:showVal val="1"/>
              <c:showCatName val="0"/>
              <c:showSerName val="0"/>
              <c:showPercent val="0"/>
              <c:showBubbleSize val="0"/>
            </c:dLbl>
            <c:txPr>
              <a:bodyPr/>
              <a:lstStyle/>
              <a:p>
                <a:pPr>
                  <a:defRPr sz="1600" b="1">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Sheet1!$B$2:$B$6</c:f>
              <c:numCache>
                <c:formatCode>0%</c:formatCode>
                <c:ptCount val="5"/>
                <c:pt idx="0">
                  <c:v>0.03</c:v>
                </c:pt>
                <c:pt idx="1">
                  <c:v>0.18</c:v>
                </c:pt>
                <c:pt idx="2">
                  <c:v>0.25</c:v>
                </c:pt>
                <c:pt idx="3">
                  <c:v>0.47</c:v>
                </c:pt>
                <c:pt idx="4">
                  <c:v>0.71</c:v>
                </c:pt>
              </c:numCache>
            </c:numRef>
          </c:val>
        </c:ser>
        <c:dLbls>
          <c:showLegendKey val="0"/>
          <c:showVal val="0"/>
          <c:showCatName val="0"/>
          <c:showSerName val="0"/>
          <c:showPercent val="0"/>
          <c:showBubbleSize val="0"/>
        </c:dLbls>
        <c:gapWidth val="144"/>
        <c:shape val="box"/>
        <c:axId val="96462336"/>
        <c:axId val="96463872"/>
        <c:axId val="0"/>
      </c:bar3DChart>
      <c:catAx>
        <c:axId val="96462336"/>
        <c:scaling>
          <c:orientation val="minMax"/>
        </c:scaling>
        <c:delete val="1"/>
        <c:axPos val="l"/>
        <c:majorTickMark val="out"/>
        <c:minorTickMark val="none"/>
        <c:tickLblPos val="nextTo"/>
        <c:crossAx val="96463872"/>
        <c:crosses val="autoZero"/>
        <c:auto val="1"/>
        <c:lblAlgn val="ctr"/>
        <c:lblOffset val="100"/>
        <c:noMultiLvlLbl val="0"/>
      </c:catAx>
      <c:valAx>
        <c:axId val="96463872"/>
        <c:scaling>
          <c:orientation val="minMax"/>
        </c:scaling>
        <c:delete val="1"/>
        <c:axPos val="b"/>
        <c:numFmt formatCode="0%" sourceLinked="1"/>
        <c:majorTickMark val="out"/>
        <c:minorTickMark val="none"/>
        <c:tickLblPos val="nextTo"/>
        <c:crossAx val="96462336"/>
        <c:crosses val="autoZero"/>
        <c:crossBetween val="between"/>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clustered"/>
        <c:varyColors val="0"/>
        <c:ser>
          <c:idx val="0"/>
          <c:order val="0"/>
          <c:spPr>
            <a:solidFill>
              <a:srgbClr val="067AB4"/>
            </a:solidFill>
          </c:spPr>
          <c:invertIfNegative val="0"/>
          <c:dPt>
            <c:idx val="0"/>
            <c:invertIfNegative val="0"/>
            <c:bubble3D val="0"/>
            <c:spPr>
              <a:solidFill>
                <a:srgbClr val="FFC000"/>
              </a:solidFill>
            </c:spPr>
          </c:dPt>
          <c:dPt>
            <c:idx val="1"/>
            <c:invertIfNegative val="0"/>
            <c:bubble3D val="0"/>
            <c:spPr>
              <a:solidFill>
                <a:srgbClr val="92D050"/>
              </a:solidFill>
            </c:spPr>
          </c:dPt>
          <c:dPt>
            <c:idx val="2"/>
            <c:invertIfNegative val="0"/>
            <c:bubble3D val="0"/>
            <c:spPr>
              <a:solidFill>
                <a:srgbClr val="009900"/>
              </a:solidFill>
            </c:spPr>
          </c:dPt>
          <c:dPt>
            <c:idx val="4"/>
            <c:invertIfNegative val="0"/>
            <c:bubble3D val="0"/>
            <c:spPr>
              <a:solidFill>
                <a:srgbClr val="FFC000"/>
              </a:solidFill>
            </c:spPr>
          </c:dPt>
          <c:dPt>
            <c:idx val="5"/>
            <c:invertIfNegative val="0"/>
            <c:bubble3D val="0"/>
            <c:spPr>
              <a:solidFill>
                <a:srgbClr val="92D050"/>
              </a:solidFill>
            </c:spPr>
          </c:dPt>
          <c:dPt>
            <c:idx val="6"/>
            <c:invertIfNegative val="0"/>
            <c:bubble3D val="0"/>
            <c:spPr>
              <a:solidFill>
                <a:srgbClr val="009900"/>
              </a:solidFill>
            </c:spPr>
          </c:dPt>
          <c:dLbls>
            <c:dLbl>
              <c:idx val="0"/>
              <c:layout>
                <c:manualLayout>
                  <c:x val="1.4726437246743161E-2"/>
                  <c:y val="-1.3784523176990002E-2"/>
                </c:manualLayout>
              </c:layout>
              <c:showLegendKey val="0"/>
              <c:showVal val="1"/>
              <c:showCatName val="0"/>
              <c:showSerName val="0"/>
              <c:showPercent val="0"/>
              <c:showBubbleSize val="0"/>
            </c:dLbl>
            <c:dLbl>
              <c:idx val="1"/>
              <c:layout>
                <c:manualLayout>
                  <c:x val="8.6659659100188548E-3"/>
                  <c:y val="-1.5918185365430895E-2"/>
                </c:manualLayout>
              </c:layout>
              <c:showLegendKey val="0"/>
              <c:showVal val="1"/>
              <c:showCatName val="0"/>
              <c:showSerName val="0"/>
              <c:showPercent val="0"/>
              <c:showBubbleSize val="0"/>
            </c:dLbl>
            <c:dLbl>
              <c:idx val="2"/>
              <c:layout>
                <c:manualLayout>
                  <c:x val="1.5891668224239708E-2"/>
                  <c:y val="-1.5532361040131495E-2"/>
                </c:manualLayout>
              </c:layout>
              <c:showLegendKey val="0"/>
              <c:showVal val="1"/>
              <c:showCatName val="0"/>
              <c:showSerName val="0"/>
              <c:showPercent val="0"/>
              <c:showBubbleSize val="0"/>
            </c:dLbl>
            <c:dLbl>
              <c:idx val="3"/>
              <c:layout>
                <c:manualLayout>
                  <c:x val="1.735579458619925E-2"/>
                  <c:y val="-2.9101488117197882E-3"/>
                </c:manualLayout>
              </c:layout>
              <c:showLegendKey val="0"/>
              <c:showVal val="1"/>
              <c:showCatName val="0"/>
              <c:showSerName val="0"/>
              <c:showPercent val="0"/>
              <c:showBubbleSize val="0"/>
            </c:dLbl>
            <c:dLbl>
              <c:idx val="4"/>
              <c:layout>
                <c:manualLayout>
                  <c:x val="1.1606149661295913E-2"/>
                  <c:y val="-1.805681695527956E-2"/>
                </c:manualLayout>
              </c:layout>
              <c:showLegendKey val="0"/>
              <c:showVal val="1"/>
              <c:showCatName val="0"/>
              <c:showSerName val="0"/>
              <c:showPercent val="0"/>
              <c:showBubbleSize val="0"/>
            </c:dLbl>
            <c:dLbl>
              <c:idx val="5"/>
              <c:layout>
                <c:manualLayout>
                  <c:x val="1.296339310179632E-2"/>
                  <c:y val="-1.7671191406036471E-2"/>
                </c:manualLayout>
              </c:layout>
              <c:showLegendKey val="0"/>
              <c:showVal val="1"/>
              <c:showCatName val="0"/>
              <c:showSerName val="0"/>
              <c:showPercent val="0"/>
              <c:showBubbleSize val="0"/>
            </c:dLbl>
            <c:dLbl>
              <c:idx val="6"/>
              <c:layout>
                <c:manualLayout>
                  <c:x val="1.296339310179632E-2"/>
                  <c:y val="-1.7671191406036471E-2"/>
                </c:manualLayout>
              </c:layout>
              <c:showLegendKey val="0"/>
              <c:showVal val="1"/>
              <c:showCatName val="0"/>
              <c:showSerName val="0"/>
              <c:showPercent val="0"/>
              <c:showBubbleSize val="0"/>
            </c:dLbl>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Sheet1!$C$2:$I$2</c:f>
              <c:numCache>
                <c:formatCode>0%</c:formatCode>
                <c:ptCount val="7"/>
                <c:pt idx="0">
                  <c:v>0.69</c:v>
                </c:pt>
                <c:pt idx="1">
                  <c:v>0.75</c:v>
                </c:pt>
                <c:pt idx="2">
                  <c:v>0.65</c:v>
                </c:pt>
                <c:pt idx="4">
                  <c:v>0.45</c:v>
                </c:pt>
                <c:pt idx="5">
                  <c:v>0.52</c:v>
                </c:pt>
                <c:pt idx="6">
                  <c:v>0.4</c:v>
                </c:pt>
              </c:numCache>
            </c:numRef>
          </c:val>
        </c:ser>
        <c:dLbls>
          <c:showLegendKey val="0"/>
          <c:showVal val="0"/>
          <c:showCatName val="0"/>
          <c:showSerName val="0"/>
          <c:showPercent val="0"/>
          <c:showBubbleSize val="0"/>
        </c:dLbls>
        <c:gapWidth val="34"/>
        <c:gapDepth val="178"/>
        <c:shape val="box"/>
        <c:axId val="96234880"/>
        <c:axId val="96244864"/>
        <c:axId val="0"/>
      </c:bar3DChart>
      <c:catAx>
        <c:axId val="96234880"/>
        <c:scaling>
          <c:orientation val="minMax"/>
        </c:scaling>
        <c:delete val="1"/>
        <c:axPos val="b"/>
        <c:numFmt formatCode="General" sourceLinked="1"/>
        <c:majorTickMark val="out"/>
        <c:minorTickMark val="none"/>
        <c:tickLblPos val="nextTo"/>
        <c:crossAx val="96244864"/>
        <c:crosses val="autoZero"/>
        <c:auto val="1"/>
        <c:lblAlgn val="ctr"/>
        <c:lblOffset val="100"/>
        <c:noMultiLvlLbl val="0"/>
      </c:catAx>
      <c:valAx>
        <c:axId val="96244864"/>
        <c:scaling>
          <c:orientation val="minMax"/>
          <c:max val="1"/>
          <c:min val="0"/>
        </c:scaling>
        <c:delete val="1"/>
        <c:axPos val="l"/>
        <c:numFmt formatCode="0%" sourceLinked="1"/>
        <c:majorTickMark val="out"/>
        <c:minorTickMark val="none"/>
        <c:tickLblPos val="nextTo"/>
        <c:crossAx val="9623488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bar"/>
        <c:grouping val="clustered"/>
        <c:varyColors val="0"/>
        <c:ser>
          <c:idx val="0"/>
          <c:order val="0"/>
          <c:spPr>
            <a:solidFill>
              <a:schemeClr val="accent5"/>
            </a:solidFill>
          </c:spPr>
          <c:invertIfNegative val="0"/>
          <c:dPt>
            <c:idx val="0"/>
            <c:invertIfNegative val="0"/>
            <c:bubble3D val="0"/>
            <c:spPr>
              <a:solidFill>
                <a:srgbClr val="000099"/>
              </a:solidFill>
            </c:spPr>
          </c:dPt>
          <c:dPt>
            <c:idx val="1"/>
            <c:invertIfNegative val="0"/>
            <c:bubble3D val="0"/>
            <c:spPr>
              <a:solidFill>
                <a:srgbClr val="FFC000"/>
              </a:solidFill>
            </c:spPr>
          </c:dPt>
          <c:dPt>
            <c:idx val="2"/>
            <c:invertIfNegative val="0"/>
            <c:bubble3D val="0"/>
            <c:spPr>
              <a:solidFill>
                <a:srgbClr val="FF6600"/>
              </a:solidFill>
            </c:spPr>
          </c:dPt>
          <c:dPt>
            <c:idx val="3"/>
            <c:invertIfNegative val="0"/>
            <c:bubble3D val="0"/>
            <c:spPr>
              <a:solidFill>
                <a:srgbClr val="CC0000"/>
              </a:solidFill>
            </c:spPr>
          </c:dPt>
          <c:dLbls>
            <c:dLbl>
              <c:idx val="0"/>
              <c:layout>
                <c:manualLayout>
                  <c:x val="9.7746193414318151E-3"/>
                  <c:y val="-1.1296839353384927E-2"/>
                </c:manualLayout>
              </c:layout>
              <c:showLegendKey val="0"/>
              <c:showVal val="1"/>
              <c:showCatName val="0"/>
              <c:showSerName val="0"/>
              <c:showPercent val="0"/>
              <c:showBubbleSize val="0"/>
            </c:dLbl>
            <c:dLbl>
              <c:idx val="1"/>
              <c:layout>
                <c:manualLayout>
                  <c:x val="8.1455161178598454E-3"/>
                  <c:y val="0"/>
                </c:manualLayout>
              </c:layout>
              <c:showLegendKey val="0"/>
              <c:showVal val="1"/>
              <c:showCatName val="0"/>
              <c:showSerName val="0"/>
              <c:showPercent val="0"/>
              <c:showBubbleSize val="0"/>
            </c:dLbl>
            <c:dLbl>
              <c:idx val="2"/>
              <c:layout>
                <c:manualLayout>
                  <c:x val="8.1455161178598454E-3"/>
                  <c:y val="-5.6484196766924634E-3"/>
                </c:manualLayout>
              </c:layout>
              <c:showLegendKey val="0"/>
              <c:showVal val="1"/>
              <c:showCatName val="0"/>
              <c:showSerName val="0"/>
              <c:showPercent val="0"/>
              <c:showBubbleSize val="0"/>
            </c:dLbl>
            <c:dLbl>
              <c:idx val="3"/>
              <c:layout>
                <c:manualLayout>
                  <c:x val="6.7721369224771535E-3"/>
                  <c:y val="0"/>
                </c:manualLayout>
              </c:layout>
              <c:showLegendKey val="0"/>
              <c:showVal val="1"/>
              <c:showCatName val="0"/>
              <c:showSerName val="0"/>
              <c:showPercent val="0"/>
              <c:showBubbleSize val="0"/>
            </c:dLbl>
            <c:txPr>
              <a:bodyPr/>
              <a:lstStyle/>
              <a:p>
                <a:pPr>
                  <a:defRPr sz="1600" b="1">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Sheet1!$B$2:$E$2</c:f>
              <c:numCache>
                <c:formatCode>0%</c:formatCode>
                <c:ptCount val="4"/>
                <c:pt idx="0">
                  <c:v>0.05</c:v>
                </c:pt>
                <c:pt idx="1">
                  <c:v>0.19</c:v>
                </c:pt>
                <c:pt idx="2">
                  <c:v>0.11</c:v>
                </c:pt>
                <c:pt idx="3">
                  <c:v>0.64</c:v>
                </c:pt>
              </c:numCache>
            </c:numRef>
          </c:val>
        </c:ser>
        <c:dLbls>
          <c:showLegendKey val="0"/>
          <c:showVal val="0"/>
          <c:showCatName val="0"/>
          <c:showSerName val="0"/>
          <c:showPercent val="0"/>
          <c:showBubbleSize val="0"/>
        </c:dLbls>
        <c:gapWidth val="147"/>
        <c:gapDepth val="138"/>
        <c:shape val="box"/>
        <c:axId val="96184192"/>
        <c:axId val="96185728"/>
        <c:axId val="0"/>
      </c:bar3DChart>
      <c:catAx>
        <c:axId val="96184192"/>
        <c:scaling>
          <c:orientation val="minMax"/>
        </c:scaling>
        <c:delete val="1"/>
        <c:axPos val="l"/>
        <c:majorTickMark val="out"/>
        <c:minorTickMark val="none"/>
        <c:tickLblPos val="nextTo"/>
        <c:crossAx val="96185728"/>
        <c:crosses val="autoZero"/>
        <c:auto val="1"/>
        <c:lblAlgn val="ctr"/>
        <c:lblOffset val="100"/>
        <c:noMultiLvlLbl val="0"/>
      </c:catAx>
      <c:valAx>
        <c:axId val="96185728"/>
        <c:scaling>
          <c:orientation val="minMax"/>
          <c:max val="1"/>
          <c:min val="0"/>
        </c:scaling>
        <c:delete val="1"/>
        <c:axPos val="b"/>
        <c:numFmt formatCode="0%" sourceLinked="1"/>
        <c:majorTickMark val="out"/>
        <c:minorTickMark val="none"/>
        <c:tickLblPos val="nextTo"/>
        <c:crossAx val="96184192"/>
        <c:crosses val="autoZero"/>
        <c:crossBetween val="between"/>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50"/>
      <c:rAngAx val="1"/>
    </c:view3D>
    <c:floor>
      <c:thickness val="0"/>
      <c:spPr>
        <a:noFill/>
        <a:ln w="9525">
          <a:noFill/>
        </a:ln>
      </c:spPr>
    </c:floor>
    <c:sideWall>
      <c:thickness val="0"/>
    </c:sideWall>
    <c:backWall>
      <c:thickness val="0"/>
    </c:backWall>
    <c:plotArea>
      <c:layout/>
      <c:bar3DChart>
        <c:barDir val="col"/>
        <c:grouping val="stacked"/>
        <c:varyColors val="0"/>
        <c:ser>
          <c:idx val="0"/>
          <c:order val="0"/>
          <c:invertIfNegative val="0"/>
          <c:dLbls>
            <c:dLbl>
              <c:idx val="0"/>
              <c:layout>
                <c:manualLayout>
                  <c:x val="2.1605655169660534E-2"/>
                  <c:y val="-0.10564942786497124"/>
                </c:manualLayout>
              </c:layout>
              <c:spPr/>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dLbl>
              <c:idx val="3"/>
              <c:layout>
                <c:manualLayout>
                  <c:x val="1.296339310179632E-2"/>
                  <c:y val="-0.10263087278311492"/>
                </c:manualLayout>
              </c:layout>
              <c:spPr/>
              <c:txPr>
                <a:bodyPr/>
                <a:lstStyle/>
                <a:p>
                  <a:pPr>
                    <a:defRPr sz="1600" b="1">
                      <a:solidFill>
                        <a:schemeClr val="tx1"/>
                      </a:solidFill>
                      <a:latin typeface="Arial" pitchFamily="34" charset="0"/>
                      <a:cs typeface="Arial" pitchFamily="34" charset="0"/>
                    </a:defRPr>
                  </a:pPr>
                  <a:endParaRPr lang="en-US"/>
                </a:p>
              </c:txPr>
              <c:showLegendKey val="0"/>
              <c:showVal val="1"/>
              <c:showCatName val="0"/>
              <c:showSerName val="0"/>
              <c:showPercent val="0"/>
              <c:showBubbleSize val="0"/>
            </c:dLbl>
            <c:txPr>
              <a:bodyPr/>
              <a:lstStyle/>
              <a:p>
                <a:pPr>
                  <a:defRPr sz="16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Sheet1!$C$2:$G$2</c:f>
              <c:numCache>
                <c:formatCode>General</c:formatCode>
                <c:ptCount val="5"/>
                <c:pt idx="0" formatCode="0%">
                  <c:v>0.08</c:v>
                </c:pt>
                <c:pt idx="3" formatCode="0%">
                  <c:v>0.09</c:v>
                </c:pt>
              </c:numCache>
            </c:numRef>
          </c:val>
        </c:ser>
        <c:ser>
          <c:idx val="1"/>
          <c:order val="1"/>
          <c:spPr>
            <a:solidFill>
              <a:srgbClr val="CC0000"/>
            </a:solidFill>
          </c:spPr>
          <c:invertIfNegative val="0"/>
          <c:val>
            <c:numRef>
              <c:f>Sheet1!$C$3:$G$3</c:f>
              <c:numCache>
                <c:formatCode>0%</c:formatCode>
                <c:ptCount val="5"/>
                <c:pt idx="1">
                  <c:v>0.86</c:v>
                </c:pt>
                <c:pt idx="4">
                  <c:v>0.67</c:v>
                </c:pt>
              </c:numCache>
            </c:numRef>
          </c:val>
        </c:ser>
        <c:ser>
          <c:idx val="2"/>
          <c:order val="2"/>
          <c:spPr>
            <a:solidFill>
              <a:srgbClr val="FF9596"/>
            </a:solidFill>
          </c:spPr>
          <c:invertIfNegative val="0"/>
          <c:val>
            <c:numRef>
              <c:f>Sheet1!$C$4:$G$4</c:f>
              <c:numCache>
                <c:formatCode>General</c:formatCode>
                <c:ptCount val="5"/>
                <c:pt idx="4" formatCode="0%">
                  <c:v>0.24</c:v>
                </c:pt>
              </c:numCache>
            </c:numRef>
          </c:val>
        </c:ser>
        <c:dLbls>
          <c:showLegendKey val="0"/>
          <c:showVal val="0"/>
          <c:showCatName val="0"/>
          <c:showSerName val="0"/>
          <c:showPercent val="0"/>
          <c:showBubbleSize val="0"/>
        </c:dLbls>
        <c:gapWidth val="68"/>
        <c:shape val="box"/>
        <c:axId val="96351360"/>
        <c:axId val="96352896"/>
        <c:axId val="0"/>
      </c:bar3DChart>
      <c:catAx>
        <c:axId val="96351360"/>
        <c:scaling>
          <c:orientation val="minMax"/>
        </c:scaling>
        <c:delete val="1"/>
        <c:axPos val="b"/>
        <c:majorTickMark val="out"/>
        <c:minorTickMark val="none"/>
        <c:tickLblPos val="nextTo"/>
        <c:crossAx val="96352896"/>
        <c:crosses val="autoZero"/>
        <c:auto val="1"/>
        <c:lblAlgn val="ctr"/>
        <c:lblOffset val="100"/>
        <c:noMultiLvlLbl val="0"/>
      </c:catAx>
      <c:valAx>
        <c:axId val="96352896"/>
        <c:scaling>
          <c:orientation val="minMax"/>
          <c:max val="1"/>
          <c:min val="0"/>
        </c:scaling>
        <c:delete val="1"/>
        <c:axPos val="l"/>
        <c:numFmt formatCode="0%" sourceLinked="1"/>
        <c:majorTickMark val="out"/>
        <c:minorTickMark val="none"/>
        <c:tickLblPos val="nextTo"/>
        <c:crossAx val="96351360"/>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depthPercent val="40"/>
      <c:rAngAx val="1"/>
    </c:view3D>
    <c:floor>
      <c:thickness val="0"/>
      <c:spPr>
        <a:noFill/>
        <a:ln w="9525">
          <a:noFill/>
        </a:ln>
      </c:spPr>
    </c:floor>
    <c:sideWall>
      <c:thickness val="0"/>
    </c:sideWall>
    <c:backWall>
      <c:thickness val="0"/>
    </c:backWall>
    <c:plotArea>
      <c:layout>
        <c:manualLayout>
          <c:layoutTarget val="inner"/>
          <c:xMode val="edge"/>
          <c:yMode val="edge"/>
          <c:x val="3.6038181766525609E-2"/>
          <c:y val="3.3833137002650462E-2"/>
          <c:w val="0.92685078024257417"/>
          <c:h val="0.9571557000579376"/>
        </c:manualLayout>
      </c:layout>
      <c:bar3DChart>
        <c:barDir val="bar"/>
        <c:grouping val="stacked"/>
        <c:varyColors val="0"/>
        <c:ser>
          <c:idx val="0"/>
          <c:order val="0"/>
          <c:spPr>
            <a:solidFill>
              <a:srgbClr val="000099"/>
            </a:solidFill>
          </c:spPr>
          <c:invertIfNegative val="0"/>
          <c:dLbls>
            <c:txPr>
              <a:bodyPr/>
              <a:lstStyle/>
              <a:p>
                <a:pPr>
                  <a:defRPr sz="1400" b="1">
                    <a:solidFill>
                      <a:schemeClr val="bg1"/>
                    </a:solidFill>
                    <a:latin typeface="Arial" pitchFamily="34" charset="0"/>
                    <a:cs typeface="Arial" pitchFamily="34" charset="0"/>
                  </a:defRPr>
                </a:pPr>
                <a:endParaRPr lang="en-US"/>
              </a:p>
            </c:txPr>
            <c:showLegendKey val="0"/>
            <c:showVal val="1"/>
            <c:showCatName val="0"/>
            <c:showSerName val="0"/>
            <c:showPercent val="0"/>
            <c:showBubbleSize val="0"/>
            <c:showLeaderLines val="0"/>
          </c:dLbls>
          <c:val>
            <c:numRef>
              <c:f>Sheet1!$C$2:$C$7</c:f>
              <c:numCache>
                <c:formatCode>0%</c:formatCode>
                <c:ptCount val="6"/>
                <c:pt idx="0">
                  <c:v>0.08</c:v>
                </c:pt>
                <c:pt idx="1">
                  <c:v>0.1</c:v>
                </c:pt>
                <c:pt idx="2">
                  <c:v>0.21</c:v>
                </c:pt>
                <c:pt idx="3">
                  <c:v>0.16</c:v>
                </c:pt>
                <c:pt idx="4">
                  <c:v>0.48</c:v>
                </c:pt>
                <c:pt idx="5">
                  <c:v>0.68</c:v>
                </c:pt>
              </c:numCache>
            </c:numRef>
          </c:val>
        </c:ser>
        <c:ser>
          <c:idx val="1"/>
          <c:order val="1"/>
          <c:spPr>
            <a:solidFill>
              <a:srgbClr val="6699FF"/>
            </a:solidFill>
          </c:spPr>
          <c:invertIfNegative val="0"/>
          <c:val>
            <c:numRef>
              <c:f>Sheet1!$D$2:$D$7</c:f>
              <c:numCache>
                <c:formatCode>0%</c:formatCode>
                <c:ptCount val="6"/>
                <c:pt idx="0">
                  <c:v>0.14000000000000001</c:v>
                </c:pt>
                <c:pt idx="1">
                  <c:v>0.24</c:v>
                </c:pt>
                <c:pt idx="2">
                  <c:v>0.27</c:v>
                </c:pt>
                <c:pt idx="3">
                  <c:v>0.36</c:v>
                </c:pt>
                <c:pt idx="4">
                  <c:v>0.32</c:v>
                </c:pt>
                <c:pt idx="5">
                  <c:v>0.22</c:v>
                </c:pt>
              </c:numCache>
            </c:numRef>
          </c:val>
        </c:ser>
        <c:dLbls>
          <c:showLegendKey val="0"/>
          <c:showVal val="0"/>
          <c:showCatName val="0"/>
          <c:showSerName val="0"/>
          <c:showPercent val="0"/>
          <c:showBubbleSize val="0"/>
        </c:dLbls>
        <c:gapWidth val="155"/>
        <c:gapDepth val="114"/>
        <c:shape val="box"/>
        <c:axId val="96746112"/>
        <c:axId val="96752000"/>
        <c:axId val="0"/>
      </c:bar3DChart>
      <c:catAx>
        <c:axId val="96746112"/>
        <c:scaling>
          <c:orientation val="minMax"/>
        </c:scaling>
        <c:delete val="1"/>
        <c:axPos val="l"/>
        <c:numFmt formatCode="General" sourceLinked="1"/>
        <c:majorTickMark val="out"/>
        <c:minorTickMark val="none"/>
        <c:tickLblPos val="nextTo"/>
        <c:crossAx val="96752000"/>
        <c:crosses val="autoZero"/>
        <c:auto val="1"/>
        <c:lblAlgn val="ctr"/>
        <c:lblOffset val="100"/>
        <c:noMultiLvlLbl val="0"/>
      </c:catAx>
      <c:valAx>
        <c:axId val="96752000"/>
        <c:scaling>
          <c:orientation val="minMax"/>
          <c:max val="1"/>
          <c:min val="0"/>
        </c:scaling>
        <c:delete val="1"/>
        <c:axPos val="b"/>
        <c:numFmt formatCode="0%" sourceLinked="1"/>
        <c:majorTickMark val="out"/>
        <c:minorTickMark val="none"/>
        <c:tickLblPos val="nextTo"/>
        <c:crossAx val="96746112"/>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651000" y="525463"/>
            <a:ext cx="5994400" cy="44973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5252236"/>
            <a:ext cx="7437120" cy="1232384"/>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400"/>
            </a:lvl1pPr>
          </a:lstStyle>
          <a:p>
            <a:fld id="{39971C29-32B3-41A5-A545-371B4BCC4C0E}" type="slidenum">
              <a:rPr lang="en-US" smtClean="0"/>
              <a:pPr/>
              <a:t>‹#›</a:t>
            </a:fld>
            <a:endParaRPr lang="en-US"/>
          </a:p>
        </p:txBody>
      </p:sp>
    </p:spTree>
    <p:extLst>
      <p:ext uri="{BB962C8B-B14F-4D97-AF65-F5344CB8AC3E}">
        <p14:creationId xmlns:p14="http://schemas.microsoft.com/office/powerpoint/2010/main" val="1780383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10841b</a:t>
            </a:r>
            <a:endParaRPr lang="en-US" dirty="0"/>
          </a:p>
        </p:txBody>
      </p:sp>
      <p:sp>
        <p:nvSpPr>
          <p:cNvPr id="7" name="Slide Number Placeholder 6"/>
          <p:cNvSpPr>
            <a:spLocks noGrp="1"/>
          </p:cNvSpPr>
          <p:nvPr>
            <p:ph type="sldNum" sz="quarter" idx="13"/>
          </p:nvPr>
        </p:nvSpPr>
        <p:spPr>
          <a:xfrm>
            <a:off x="8366759" y="6658664"/>
            <a:ext cx="927489" cy="35052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Q.13a,</a:t>
            </a:r>
            <a:r>
              <a:rPr lang="en-US" baseline="0" dirty="0" smtClean="0"/>
              <a:t> 17b</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10</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Q.20b</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11</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Q.13</a:t>
            </a:r>
            <a:r>
              <a:rPr lang="en-US" baseline="0" dirty="0" smtClean="0"/>
              <a:t>bc</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12</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Q.22</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13</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Q.22</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14</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Q.24</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15</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Q.14,15</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16</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971C29-32B3-41A5-A545-371B4BCC4C0E}" type="slidenum">
              <a:rPr lang="en-US" smtClean="0"/>
              <a:t>2</a:t>
            </a:fld>
            <a:endParaRPr lang="en-US"/>
          </a:p>
        </p:txBody>
      </p:sp>
    </p:spTree>
    <p:extLst>
      <p:ext uri="{BB962C8B-B14F-4D97-AF65-F5344CB8AC3E}">
        <p14:creationId xmlns:p14="http://schemas.microsoft.com/office/powerpoint/2010/main" val="384685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Q.8,9,10,20b</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3</a:t>
            </a:fld>
            <a:endParaRPr lang="en-US"/>
          </a:p>
        </p:txBody>
      </p:sp>
    </p:spTree>
    <p:extLst>
      <p:ext uri="{BB962C8B-B14F-4D97-AF65-F5344CB8AC3E}">
        <p14:creationId xmlns:p14="http://schemas.microsoft.com/office/powerpoint/2010/main" val="613682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Q.22,23,14,15</a:t>
            </a:r>
            <a:endParaRPr lang="en-US"/>
          </a:p>
        </p:txBody>
      </p:sp>
      <p:sp>
        <p:nvSpPr>
          <p:cNvPr id="4" name="Slide Number Placeholder 3"/>
          <p:cNvSpPr>
            <a:spLocks noGrp="1"/>
          </p:cNvSpPr>
          <p:nvPr>
            <p:ph type="sldNum" sz="quarter" idx="10"/>
          </p:nvPr>
        </p:nvSpPr>
        <p:spPr/>
        <p:txBody>
          <a:bodyPr/>
          <a:lstStyle/>
          <a:p>
            <a:fld id="{39971C29-32B3-41A5-A545-371B4BCC4C0E}" type="slidenum">
              <a:rPr lang="en-US" smtClean="0"/>
              <a:t>4</a:t>
            </a:fld>
            <a:endParaRPr lang="en-US"/>
          </a:p>
        </p:txBody>
      </p:sp>
    </p:spTree>
    <p:extLst>
      <p:ext uri="{BB962C8B-B14F-4D97-AF65-F5344CB8AC3E}">
        <p14:creationId xmlns:p14="http://schemas.microsoft.com/office/powerpoint/2010/main" val="613682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Q.6b</a:t>
            </a:r>
            <a:endParaRPr lang="en-US"/>
          </a:p>
        </p:txBody>
      </p:sp>
      <p:sp>
        <p:nvSpPr>
          <p:cNvPr id="4" name="Slide Number Placeholder 3"/>
          <p:cNvSpPr>
            <a:spLocks noGrp="1"/>
          </p:cNvSpPr>
          <p:nvPr>
            <p:ph type="sldNum" sz="quarter" idx="10"/>
          </p:nvPr>
        </p:nvSpPr>
        <p:spPr/>
        <p:txBody>
          <a:bodyPr/>
          <a:lstStyle/>
          <a:p>
            <a:fld id="{39971C29-32B3-41A5-A545-371B4BCC4C0E}" type="slidenum">
              <a:rPr lang="en-US" smtClean="0"/>
              <a:t>5</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Q.8</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6</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Q.11</a:t>
            </a:r>
          </a:p>
          <a:p>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7</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Q.9</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8</a:t>
            </a:fld>
            <a:endParaRPr lang="en-US"/>
          </a:p>
        </p:txBody>
      </p:sp>
    </p:spTree>
    <p:extLst>
      <p:ext uri="{BB962C8B-B14F-4D97-AF65-F5344CB8AC3E}">
        <p14:creationId xmlns:p14="http://schemas.microsoft.com/office/powerpoint/2010/main" val="4124565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Q.10, 21</a:t>
            </a:r>
            <a:endParaRPr lang="en-US" dirty="0"/>
          </a:p>
        </p:txBody>
      </p:sp>
      <p:sp>
        <p:nvSpPr>
          <p:cNvPr id="4" name="Slide Number Placeholder 3"/>
          <p:cNvSpPr>
            <a:spLocks noGrp="1"/>
          </p:cNvSpPr>
          <p:nvPr>
            <p:ph type="sldNum" sz="quarter" idx="10"/>
          </p:nvPr>
        </p:nvSpPr>
        <p:spPr/>
        <p:txBody>
          <a:bodyPr/>
          <a:lstStyle/>
          <a:p>
            <a:fld id="{39971C29-32B3-41A5-A545-371B4BCC4C0E}" type="slidenum">
              <a:rPr lang="en-US" smtClean="0"/>
              <a:t>9</a:t>
            </a:fld>
            <a:endParaRPr lang="en-US"/>
          </a:p>
        </p:txBody>
      </p:sp>
    </p:spTree>
    <p:extLst>
      <p:ext uri="{BB962C8B-B14F-4D97-AF65-F5344CB8AC3E}">
        <p14:creationId xmlns:p14="http://schemas.microsoft.com/office/powerpoint/2010/main" val="76585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4373380"/>
            <a:ext cx="3571875" cy="248461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1454046"/>
            <a:ext cx="9146380" cy="540395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3232223 w 3352800"/>
              <a:gd name="connsiteY1" fmla="*/ 78533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3352800 w 3352800"/>
              <a:gd name="connsiteY1" fmla="*/ 0 h 2002631"/>
              <a:gd name="connsiteX2" fmla="*/ 3352800 w 3352800"/>
              <a:gd name="connsiteY2" fmla="*/ 2002631 h 2002631"/>
              <a:gd name="connsiteX3" fmla="*/ 0 w 3352800"/>
              <a:gd name="connsiteY3" fmla="*/ 2002631 h 2002631"/>
            </a:gdLst>
            <a:ahLst/>
            <a:cxnLst>
              <a:cxn ang="0">
                <a:pos x="connsiteX0" y="connsiteY0"/>
              </a:cxn>
              <a:cxn ang="0">
                <a:pos x="connsiteX1" y="connsiteY1"/>
              </a:cxn>
              <a:cxn ang="0">
                <a:pos x="connsiteX2" y="connsiteY2"/>
              </a:cxn>
              <a:cxn ang="0">
                <a:pos x="connsiteX3" y="connsiteY3"/>
              </a:cxn>
            </a:cxnLst>
            <a:rect l="l" t="t" r="r" b="b"/>
            <a:pathLst>
              <a:path w="3352800" h="2002631">
                <a:moveTo>
                  <a:pt x="0" y="2002631"/>
                </a:moveTo>
                <a:lnTo>
                  <a:pt x="3352800" y="0"/>
                </a:lnTo>
                <a:lnTo>
                  <a:pt x="3352800" y="2002631"/>
                </a:lnTo>
                <a:lnTo>
                  <a:pt x="0" y="2002631"/>
                </a:lnTo>
                <a:close/>
              </a:path>
            </a:pathLst>
          </a:custGeom>
          <a:solidFill>
            <a:srgbClr val="013F8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4675" y="365760"/>
            <a:ext cx="7849225" cy="548640"/>
          </a:xfrm>
        </p:spPr>
        <p:txBody>
          <a:bodyPr/>
          <a:lstStyle>
            <a:lvl1pPr>
              <a:defRPr b="1" cap="none">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4675" y="1100628"/>
            <a:ext cx="8169640" cy="5030349"/>
          </a:xfrm>
        </p:spPr>
        <p:txBody>
          <a:bodyPr>
            <a:normAutofit/>
          </a:bodyPr>
          <a:lstStyle>
            <a:lvl1pPr>
              <a:defRPr sz="2400">
                <a:latin typeface="Arial" pitchFamily="34" charset="0"/>
                <a:cs typeface="Arial" pitchFamily="34" charset="0"/>
              </a:defRPr>
            </a:lvl1pPr>
            <a:lvl2pPr marL="173736" indent="-173736">
              <a:buClr>
                <a:srgbClr val="013F89"/>
              </a:buClr>
              <a:buFont typeface="Wingdings" pitchFamily="2" charset="2"/>
              <a:buChar char="n"/>
              <a:defRPr sz="2400">
                <a:latin typeface="Arial" pitchFamily="34" charset="0"/>
                <a:cs typeface="Arial" pitchFamily="34" charset="0"/>
              </a:defRPr>
            </a:lvl2pPr>
            <a:lvl3pPr marL="402336" indent="-164592">
              <a:buClr>
                <a:srgbClr val="013F89"/>
              </a:buClr>
              <a:buFont typeface="Wingdings" pitchFamily="2" charset="2"/>
              <a:buChar char="n"/>
              <a:defRPr sz="2400">
                <a:latin typeface="Arial" pitchFamily="34" charset="0"/>
                <a:cs typeface="Arial" pitchFamily="34" charset="0"/>
              </a:defRPr>
            </a:lvl3pPr>
            <a:lvl4pPr marL="630936" indent="-164592">
              <a:buClr>
                <a:srgbClr val="013F89"/>
              </a:buClr>
              <a:buFont typeface="Wingdings" pitchFamily="2" charset="2"/>
              <a:buChar char="n"/>
              <a:defRPr sz="2400">
                <a:latin typeface="Arial" pitchFamily="34" charset="0"/>
                <a:cs typeface="Arial" pitchFamily="34" charset="0"/>
              </a:defRPr>
            </a:lvl4pPr>
            <a:lvl5pPr marL="859536" indent="-173736">
              <a:buClr>
                <a:srgbClr val="013F89"/>
              </a:buClr>
              <a:buFont typeface="Wingdings" pitchFamily="2" charset="2"/>
              <a:buChar char="n"/>
              <a:defRPr sz="24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normAutofit/>
          </a:bodyPr>
          <a:lstStyle>
            <a:lvl1pPr>
              <a:defRPr sz="1200">
                <a:latin typeface="Arial" pitchFamily="34" charset="0"/>
                <a:cs typeface="Arial" pitchFamily="34" charset="0"/>
              </a:defRPr>
            </a:lvl1pPr>
          </a:lstStyle>
          <a:p>
            <a:fld id="{731BDD03-694C-4C18-8053-1C378B43A948}"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4942" y="3093970"/>
            <a:ext cx="8014116" cy="548640"/>
          </a:xfrm>
        </p:spPr>
        <p:txBody>
          <a:bodyPr/>
          <a:lstStyle>
            <a:lvl1pPr algn="ctr">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p>
            <a:fld id="{731BDD03-694C-4C18-8053-1C378B43A948}" type="slidenum">
              <a:rPr lang="en-US" smtClean="0"/>
              <a:pPr/>
              <a:t>‹#›</a:t>
            </a:fld>
            <a:endParaRPr lang="en-US"/>
          </a:p>
        </p:txBody>
      </p:sp>
    </p:spTree>
    <p:extLst>
      <p:ext uri="{BB962C8B-B14F-4D97-AF65-F5344CB8AC3E}">
        <p14:creationId xmlns:p14="http://schemas.microsoft.com/office/powerpoint/2010/main" val="278869469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731BDD03-694C-4C18-8053-1C378B43A948}"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31BDD03-694C-4C18-8053-1C378B43A948}"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31BDD03-694C-4C18-8053-1C378B43A948}"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0" y="6342743"/>
            <a:ext cx="3574257" cy="51525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2" y="6342931"/>
            <a:ext cx="9146380" cy="51507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13F8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userDrawn="1">
            <p:ph type="title"/>
          </p:nvPr>
        </p:nvSpPr>
        <p:spPr>
          <a:xfrm>
            <a:off x="329784" y="365760"/>
            <a:ext cx="8014116" cy="5486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userDrawn="1">
            <p:ph type="sldNum" sz="quarter" idx="4"/>
          </p:nvPr>
        </p:nvSpPr>
        <p:spPr>
          <a:xfrm>
            <a:off x="8655891" y="-71440"/>
            <a:ext cx="502920" cy="502920"/>
          </a:xfrm>
          <a:prstGeom prst="ellipse">
            <a:avLst/>
          </a:prstGeom>
          <a:ln w="19050">
            <a:noFill/>
          </a:ln>
        </p:spPr>
        <p:txBody>
          <a:bodyPr vert="horz" lIns="9144" tIns="9144" rIns="9144" bIns="9144" rtlCol="0" anchor="ctr">
            <a:normAutofit/>
          </a:bodyPr>
          <a:lstStyle>
            <a:lvl1pPr algn="ctr">
              <a:defRPr sz="1200">
                <a:solidFill>
                  <a:schemeClr val="tx1">
                    <a:lumMod val="85000"/>
                    <a:lumOff val="15000"/>
                  </a:schemeClr>
                </a:solidFill>
                <a:latin typeface="Arial" pitchFamily="34" charset="0"/>
                <a:cs typeface="Arial" pitchFamily="34" charset="0"/>
              </a:defRPr>
            </a:lvl1pPr>
          </a:lstStyle>
          <a:p>
            <a:fld id="{731BDD03-694C-4C18-8053-1C378B43A948}" type="slidenum">
              <a:rPr lang="en-US" smtClean="0"/>
              <a:pPr/>
              <a:t>‹#›</a:t>
            </a:fld>
            <a:endParaRPr lang="en-US" dirty="0"/>
          </a:p>
        </p:txBody>
      </p:sp>
      <p:sp>
        <p:nvSpPr>
          <p:cNvPr id="11" name="TextBox 10"/>
          <p:cNvSpPr txBox="1"/>
          <p:nvPr userDrawn="1"/>
        </p:nvSpPr>
        <p:spPr>
          <a:xfrm>
            <a:off x="28576" y="6446959"/>
            <a:ext cx="7977056" cy="307777"/>
          </a:xfrm>
          <a:prstGeom prst="rect">
            <a:avLst/>
          </a:prstGeom>
          <a:noFill/>
        </p:spPr>
        <p:txBody>
          <a:bodyPr wrap="none" rtlCol="0">
            <a:spAutoFit/>
          </a:bodyPr>
          <a:lstStyle/>
          <a:p>
            <a:pPr algn="l"/>
            <a:r>
              <a:rPr lang="en-US" sz="1400" b="1" dirty="0" smtClean="0">
                <a:solidFill>
                  <a:schemeClr val="bg1">
                    <a:lumMod val="95000"/>
                  </a:schemeClr>
                </a:solidFill>
              </a:rPr>
              <a:t>American Business Leaders On</a:t>
            </a:r>
            <a:r>
              <a:rPr lang="en-US" sz="1400" b="1" baseline="0" dirty="0" smtClean="0">
                <a:solidFill>
                  <a:schemeClr val="bg1">
                    <a:lumMod val="95000"/>
                  </a:schemeClr>
                </a:solidFill>
              </a:rPr>
              <a:t> Campaign Finance/Reform – June 2013 – Hart/American Viewpoint for</a:t>
            </a:r>
            <a:endParaRPr lang="en-US" sz="1400" b="1" dirty="0" smtClean="0">
              <a:solidFill>
                <a:schemeClr val="bg1">
                  <a:lumMod val="95000"/>
                </a:schemeClr>
              </a:solidFill>
            </a:endParaRPr>
          </a:p>
        </p:txBody>
      </p:sp>
      <p:sp>
        <p:nvSpPr>
          <p:cNvPr id="15" name="Right Triangle 14"/>
          <p:cNvSpPr/>
          <p:nvPr userDrawn="1"/>
        </p:nvSpPr>
        <p:spPr>
          <a:xfrm flipH="1">
            <a:off x="7792570" y="5009145"/>
            <a:ext cx="1353811" cy="184885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137359" y="6426787"/>
            <a:ext cx="924772" cy="3719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91" r:id="rId3"/>
    <p:sldLayoutId id="2147483688" r:id="rId4"/>
    <p:sldLayoutId id="2147483689" r:id="rId5"/>
    <p:sldLayoutId id="2147483690" r:id="rId6"/>
  </p:sldLayoutIdLst>
  <p:transition>
    <p:fade/>
  </p:transition>
  <p:timing>
    <p:tnLst>
      <p:par>
        <p:cTn id="1" dur="indefinite" restart="never" nodeType="tmRoot"/>
      </p:par>
    </p:tnLst>
  </p:timing>
  <p:hf hdr="0" ftr="0" dt="0"/>
  <p:txStyles>
    <p:titleStyle>
      <a:lvl1pPr algn="l" defTabSz="914400" rtl="0" eaLnBrk="1" latinLnBrk="0" hangingPunct="1">
        <a:spcBef>
          <a:spcPct val="0"/>
        </a:spcBef>
        <a:buNone/>
        <a:defRPr sz="2800" b="1" kern="1200" cap="none" baseline="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ts val="800"/>
        </a:spcBef>
        <a:buClr>
          <a:srgbClr val="013F89"/>
        </a:buClr>
        <a:buFont typeface="Wingdings" pitchFamily="2" charset="2"/>
        <a:buChar char="n"/>
        <a:defRPr sz="2400" b="1" kern="1200">
          <a:solidFill>
            <a:schemeClr val="tx1"/>
          </a:solidFill>
          <a:latin typeface="Arial" pitchFamily="34" charset="0"/>
          <a:ea typeface="+mn-ea"/>
          <a:cs typeface="Arial" pitchFamily="34" charset="0"/>
        </a:defRPr>
      </a:lvl1pPr>
      <a:lvl2pPr marL="630238" indent="-284163" algn="l" defTabSz="914400" rtl="0" eaLnBrk="1" latinLnBrk="0" hangingPunct="1">
        <a:spcBef>
          <a:spcPts val="300"/>
        </a:spcBef>
        <a:buClr>
          <a:srgbClr val="013F89"/>
        </a:buClr>
        <a:buFont typeface="Arial" pitchFamily="34" charset="0"/>
        <a:buChar char="•"/>
        <a:defRPr sz="2400" kern="1200">
          <a:solidFill>
            <a:schemeClr val="tx1"/>
          </a:solidFill>
          <a:latin typeface="Arial" pitchFamily="34" charset="0"/>
          <a:ea typeface="+mn-ea"/>
          <a:cs typeface="Arial" pitchFamily="34" charset="0"/>
        </a:defRPr>
      </a:lvl2pPr>
      <a:lvl3pPr marL="911225" indent="-163513" algn="l" defTabSz="914400" rtl="0" eaLnBrk="1" latinLnBrk="0" hangingPunct="1">
        <a:spcBef>
          <a:spcPts val="300"/>
        </a:spcBef>
        <a:buClr>
          <a:srgbClr val="013F89"/>
        </a:buClr>
        <a:buFont typeface="Arial" pitchFamily="34" charset="0"/>
        <a:buChar char="•"/>
        <a:defRPr sz="2400" kern="1200">
          <a:solidFill>
            <a:schemeClr val="tx1"/>
          </a:solidFill>
          <a:latin typeface="Arial" pitchFamily="34" charset="0"/>
          <a:ea typeface="+mn-ea"/>
          <a:cs typeface="Arial" pitchFamily="34" charset="0"/>
        </a:defRPr>
      </a:lvl3pPr>
      <a:lvl4pPr marL="630936" indent="-164592" algn="l" defTabSz="914400" rtl="0" eaLnBrk="1" latinLnBrk="0" hangingPunct="1">
        <a:spcBef>
          <a:spcPts val="300"/>
        </a:spcBef>
        <a:buClr>
          <a:srgbClr val="013F89"/>
        </a:buClr>
        <a:buFont typeface="Wingdings" pitchFamily="2" charset="2"/>
        <a:buChar char="n"/>
        <a:defRPr sz="2400" kern="1200">
          <a:solidFill>
            <a:schemeClr val="tx1"/>
          </a:solidFill>
          <a:latin typeface="Arial" pitchFamily="34" charset="0"/>
          <a:ea typeface="+mn-ea"/>
          <a:cs typeface="Arial" pitchFamily="34" charset="0"/>
        </a:defRPr>
      </a:lvl4pPr>
      <a:lvl5pPr marL="859536" indent="-173736" algn="l" defTabSz="914400" rtl="0" eaLnBrk="1" latinLnBrk="0" hangingPunct="1">
        <a:spcBef>
          <a:spcPts val="300"/>
        </a:spcBef>
        <a:buClr>
          <a:srgbClr val="013F89"/>
        </a:buClr>
        <a:buFont typeface="Wingdings" pitchFamily="2" charset="2"/>
        <a:buChar char="n"/>
        <a:defRPr sz="2400" kern="1200">
          <a:solidFill>
            <a:schemeClr val="tx1"/>
          </a:solidFill>
          <a:latin typeface="Arial" pitchFamily="34" charset="0"/>
          <a:ea typeface="+mn-ea"/>
          <a:cs typeface="Arial"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2182" y="1635178"/>
            <a:ext cx="8604356" cy="1523495"/>
          </a:xfrm>
        </p:spPr>
        <p:txBody>
          <a:bodyPr/>
          <a:lstStyle/>
          <a:p>
            <a:r>
              <a:rPr lang="en-US" sz="4600" dirty="0" smtClean="0">
                <a:solidFill>
                  <a:srgbClr val="013F89"/>
                </a:solidFill>
              </a:rPr>
              <a:t>American Business Leaders On Campaign Finance </a:t>
            </a:r>
            <a:br>
              <a:rPr lang="en-US" sz="4600" dirty="0" smtClean="0">
                <a:solidFill>
                  <a:srgbClr val="013F89"/>
                </a:solidFill>
              </a:rPr>
            </a:br>
            <a:r>
              <a:rPr lang="en-US" sz="4600" dirty="0" smtClean="0">
                <a:solidFill>
                  <a:srgbClr val="013F89"/>
                </a:solidFill>
              </a:rPr>
              <a:t>And Reform</a:t>
            </a:r>
            <a:endParaRPr lang="en-US" sz="4600" dirty="0">
              <a:solidFill>
                <a:srgbClr val="013F89"/>
              </a:solidFill>
            </a:endParaRPr>
          </a:p>
        </p:txBody>
      </p:sp>
      <p:sp>
        <p:nvSpPr>
          <p:cNvPr id="14" name="Rectangle 13"/>
          <p:cNvSpPr/>
          <p:nvPr/>
        </p:nvSpPr>
        <p:spPr>
          <a:xfrm>
            <a:off x="701040" y="4996194"/>
            <a:ext cx="2648746" cy="1411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2485751" y="180633"/>
            <a:ext cx="4204610" cy="734146"/>
            <a:chOff x="1954285" y="68302"/>
            <a:chExt cx="4385861" cy="765793"/>
          </a:xfrm>
        </p:grpSpPr>
        <p:pic>
          <p:nvPicPr>
            <p:cNvPr id="5" name="Picture 4"/>
            <p:cNvPicPr>
              <a:picLocks noChangeAspect="1"/>
            </p:cNvPicPr>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3962282" y="68302"/>
              <a:ext cx="2377864" cy="367561"/>
            </a:xfrm>
            <a:prstGeom prst="rect">
              <a:avLst/>
            </a:prstGeom>
          </p:spPr>
        </p:pic>
        <p:sp>
          <p:nvSpPr>
            <p:cNvPr id="8" name="WordArt 83"/>
            <p:cNvSpPr>
              <a:spLocks noChangeArrowheads="1" noChangeShapeType="1" noTextEdit="1"/>
            </p:cNvSpPr>
            <p:nvPr userDrawn="1"/>
          </p:nvSpPr>
          <p:spPr bwMode="auto">
            <a:xfrm>
              <a:off x="1956808" y="295691"/>
              <a:ext cx="693878" cy="185944"/>
            </a:xfrm>
            <a:prstGeom prst="rect">
              <a:avLst/>
            </a:prstGeom>
            <a:ln>
              <a:noFill/>
            </a:ln>
            <a:effectLst>
              <a:outerShdw blurRad="50800" dist="25400" dir="4800000" algn="t" rotWithShape="0">
                <a:schemeClr val="bg2">
                  <a:lumMod val="65000"/>
                  <a:lumOff val="35000"/>
                  <a:alpha val="40000"/>
                </a:schemeClr>
              </a:outerShdw>
            </a:effectLst>
          </p:spPr>
          <p:txBody>
            <a:bodyPr wrap="none" fromWordArt="1">
              <a:prstTxWarp prst="textPlain">
                <a:avLst>
                  <a:gd name="adj" fmla="val 50000"/>
                </a:avLst>
              </a:prstTxWarp>
            </a:bodyPr>
            <a:lstStyle/>
            <a:p>
              <a:r>
                <a:rPr lang="en-US" sz="3600" b="1" kern="10" dirty="0" smtClean="0">
                  <a:ln w="3175">
                    <a:solidFill>
                      <a:schemeClr val="bg1"/>
                    </a:solidFill>
                    <a:round/>
                    <a:headEnd/>
                    <a:tailEnd/>
                  </a:ln>
                  <a:solidFill>
                    <a:schemeClr val="accent1"/>
                  </a:solidFill>
                  <a:effectLst>
                    <a:outerShdw dist="17961" dir="2700000" algn="ctr" rotWithShape="0">
                      <a:srgbClr val="DDDDDD"/>
                    </a:outerShdw>
                  </a:effectLst>
                  <a:latin typeface="Arial Black" pitchFamily="34" charset="0"/>
                  <a:cs typeface="Arial" pitchFamily="34" charset="0"/>
                </a:rPr>
                <a:t>HART</a:t>
              </a:r>
              <a:endParaRPr lang="en-US" sz="3600" b="1" kern="10" dirty="0">
                <a:ln w="3175">
                  <a:solidFill>
                    <a:schemeClr val="bg1"/>
                  </a:solidFill>
                  <a:round/>
                  <a:headEnd/>
                  <a:tailEnd/>
                </a:ln>
                <a:solidFill>
                  <a:schemeClr val="accent1"/>
                </a:solidFill>
                <a:effectLst>
                  <a:outerShdw dist="17961" dir="2700000" algn="ctr" rotWithShape="0">
                    <a:srgbClr val="DDDDDD"/>
                  </a:outerShdw>
                </a:effectLst>
                <a:latin typeface="Arial Black" pitchFamily="34" charset="0"/>
                <a:cs typeface="Arial" pitchFamily="34" charset="0"/>
              </a:endParaRPr>
            </a:p>
          </p:txBody>
        </p:sp>
        <p:sp>
          <p:nvSpPr>
            <p:cNvPr id="9" name="WordArt 84"/>
            <p:cNvSpPr>
              <a:spLocks noChangeArrowheads="1" noChangeShapeType="1" noTextEdit="1"/>
            </p:cNvSpPr>
            <p:nvPr userDrawn="1"/>
          </p:nvSpPr>
          <p:spPr bwMode="auto">
            <a:xfrm>
              <a:off x="2673395" y="503837"/>
              <a:ext cx="1231318" cy="183168"/>
            </a:xfrm>
            <a:prstGeom prst="rect">
              <a:avLst/>
            </a:prstGeom>
            <a:ln>
              <a:noFill/>
            </a:ln>
            <a:effectLst>
              <a:outerShdw blurRad="50800" dist="25400" dir="4800000" algn="t" rotWithShape="0">
                <a:schemeClr val="bg2">
                  <a:lumMod val="65000"/>
                  <a:lumOff val="35000"/>
                  <a:alpha val="40000"/>
                </a:schemeClr>
              </a:outerShdw>
            </a:effectLst>
          </p:spPr>
          <p:txBody>
            <a:bodyPr wrap="none" fromWordArt="1">
              <a:prstTxWarp prst="textPlain">
                <a:avLst>
                  <a:gd name="adj" fmla="val 50000"/>
                </a:avLst>
              </a:prstTxWarp>
            </a:bodyPr>
            <a:lstStyle/>
            <a:p>
              <a:r>
                <a:rPr lang="en-US" sz="3600" b="1" kern="10" dirty="0">
                  <a:ln w="3175">
                    <a:solidFill>
                      <a:schemeClr val="bg1"/>
                    </a:solidFill>
                    <a:round/>
                    <a:headEnd/>
                    <a:tailEnd/>
                  </a:ln>
                  <a:solidFill>
                    <a:schemeClr val="accent1"/>
                  </a:solidFill>
                  <a:effectLst>
                    <a:outerShdw dist="17961" dir="2700000" algn="ctr" rotWithShape="0">
                      <a:srgbClr val="DDDDDD"/>
                    </a:outerShdw>
                  </a:effectLst>
                  <a:latin typeface="Arial Black" pitchFamily="34" charset="0"/>
                  <a:cs typeface="Arial" pitchFamily="34" charset="0"/>
                </a:rPr>
                <a:t>RESEARCH</a:t>
              </a:r>
            </a:p>
          </p:txBody>
        </p:sp>
        <p:sp>
          <p:nvSpPr>
            <p:cNvPr id="10" name="Rectangle 85"/>
            <p:cNvSpPr>
              <a:spLocks noChangeArrowheads="1"/>
            </p:cNvSpPr>
            <p:nvPr userDrawn="1"/>
          </p:nvSpPr>
          <p:spPr bwMode="auto">
            <a:xfrm>
              <a:off x="2675918" y="393910"/>
              <a:ext cx="3664228" cy="45719"/>
            </a:xfrm>
            <a:prstGeom prst="rect">
              <a:avLst/>
            </a:prstGeom>
            <a:gradFill rotWithShape="1">
              <a:gsLst>
                <a:gs pos="0">
                  <a:schemeClr val="accent4">
                    <a:lumMod val="75000"/>
                  </a:schemeClr>
                </a:gs>
                <a:gs pos="50000">
                  <a:schemeClr val="accent4">
                    <a:lumMod val="60000"/>
                    <a:lumOff val="40000"/>
                  </a:schemeClr>
                </a:gs>
                <a:gs pos="100000">
                  <a:schemeClr val="accent4">
                    <a:lumMod val="75000"/>
                  </a:schemeClr>
                </a:gs>
              </a:gsLst>
              <a:lin ang="5400000" scaled="1"/>
            </a:gradFill>
            <a:ln>
              <a:noFill/>
            </a:ln>
            <a:effectLst/>
            <a:extLst/>
          </p:spPr>
          <p:txBody>
            <a:bodyPr wrap="none" anchor="ctr"/>
            <a:lstStyle/>
            <a:p>
              <a:pPr>
                <a:defRPr/>
              </a:pPr>
              <a:endParaRPr lang="en-US">
                <a:solidFill>
                  <a:schemeClr val="accent1"/>
                </a:solidFill>
                <a:latin typeface="Arial" pitchFamily="34" charset="0"/>
                <a:cs typeface="Arial" pitchFamily="34" charset="0"/>
              </a:endParaRPr>
            </a:p>
          </p:txBody>
        </p:sp>
        <p:sp>
          <p:nvSpPr>
            <p:cNvPr id="11" name="Rectangle 86"/>
            <p:cNvSpPr>
              <a:spLocks noChangeArrowheads="1"/>
            </p:cNvSpPr>
            <p:nvPr userDrawn="1"/>
          </p:nvSpPr>
          <p:spPr bwMode="auto">
            <a:xfrm>
              <a:off x="1954285" y="578769"/>
              <a:ext cx="671169" cy="58281"/>
            </a:xfrm>
            <a:prstGeom prst="rect">
              <a:avLst/>
            </a:prstGeom>
            <a:gradFill rotWithShape="1">
              <a:gsLst>
                <a:gs pos="0">
                  <a:schemeClr val="accent1">
                    <a:lumMod val="75000"/>
                  </a:schemeClr>
                </a:gs>
                <a:gs pos="50000">
                  <a:schemeClr val="accent2">
                    <a:lumMod val="75000"/>
                  </a:schemeClr>
                </a:gs>
                <a:gs pos="100000">
                  <a:schemeClr val="accent1">
                    <a:lumMod val="75000"/>
                  </a:schemeClr>
                </a:gs>
              </a:gsLst>
              <a:lin ang="5400000" scaled="1"/>
            </a:gradFill>
            <a:ln>
              <a:noFill/>
            </a:ln>
            <a:effectLst/>
            <a:extLst/>
          </p:spPr>
          <p:txBody>
            <a:bodyPr wrap="none" anchor="ctr"/>
            <a:lstStyle/>
            <a:p>
              <a:endParaRPr lang="en-US">
                <a:solidFill>
                  <a:schemeClr val="accent1"/>
                </a:solidFill>
                <a:latin typeface="Arial" pitchFamily="34" charset="0"/>
                <a:cs typeface="Arial" pitchFamily="34" charset="0"/>
              </a:endParaRPr>
            </a:p>
          </p:txBody>
        </p:sp>
        <p:sp>
          <p:nvSpPr>
            <p:cNvPr id="12" name="WordArt 87"/>
            <p:cNvSpPr>
              <a:spLocks noChangeArrowheads="1" noChangeShapeType="1" noTextEdit="1"/>
            </p:cNvSpPr>
            <p:nvPr userDrawn="1"/>
          </p:nvSpPr>
          <p:spPr bwMode="auto">
            <a:xfrm>
              <a:off x="2686011" y="761938"/>
              <a:ext cx="1223749" cy="72157"/>
            </a:xfrm>
            <a:prstGeom prst="rect">
              <a:avLst/>
            </a:prstGeom>
          </p:spPr>
          <p:txBody>
            <a:bodyPr wrap="none" fromWordArt="1">
              <a:prstTxWarp prst="textPlain">
                <a:avLst>
                  <a:gd name="adj" fmla="val 50000"/>
                </a:avLst>
              </a:prstTxWarp>
            </a:bodyPr>
            <a:lstStyle/>
            <a:p>
              <a:r>
                <a:rPr lang="en-US" sz="3600" kern="10" dirty="0">
                  <a:ln w="9525">
                    <a:noFill/>
                    <a:round/>
                    <a:headEnd/>
                    <a:tailEnd/>
                  </a:ln>
                  <a:solidFill>
                    <a:schemeClr val="accent1"/>
                  </a:solidFill>
                  <a:latin typeface="Arial" pitchFamily="34" charset="0"/>
                  <a:cs typeface="Arial" pitchFamily="34" charset="0"/>
                </a:rPr>
                <a:t>ASSOCIATES</a:t>
              </a:r>
            </a:p>
          </p:txBody>
        </p:sp>
      </p:grpSp>
      <p:sp>
        <p:nvSpPr>
          <p:cNvPr id="13" name="TextBox 12"/>
          <p:cNvSpPr txBox="1"/>
          <p:nvPr/>
        </p:nvSpPr>
        <p:spPr>
          <a:xfrm>
            <a:off x="102221" y="4012797"/>
            <a:ext cx="3757333" cy="830997"/>
          </a:xfrm>
          <a:prstGeom prst="rect">
            <a:avLst/>
          </a:prstGeom>
          <a:noFill/>
        </p:spPr>
        <p:txBody>
          <a:bodyPr wrap="square" rtlCol="0">
            <a:spAutoFit/>
          </a:bodyPr>
          <a:lstStyle/>
          <a:p>
            <a:pPr algn="ctr"/>
            <a:r>
              <a:rPr lang="en-US" sz="1600" i="1" dirty="0" smtClean="0">
                <a:solidFill>
                  <a:srgbClr val="013F89"/>
                </a:solidFill>
                <a:latin typeface="Arial" pitchFamily="34" charset="0"/>
                <a:cs typeface="Arial" pitchFamily="34" charset="0"/>
              </a:rPr>
              <a:t>Key findings from survey </a:t>
            </a:r>
            <a:br>
              <a:rPr lang="en-US" sz="1600" i="1" dirty="0" smtClean="0">
                <a:solidFill>
                  <a:srgbClr val="013F89"/>
                </a:solidFill>
                <a:latin typeface="Arial" pitchFamily="34" charset="0"/>
                <a:cs typeface="Arial" pitchFamily="34" charset="0"/>
              </a:rPr>
            </a:br>
            <a:r>
              <a:rPr lang="en-US" sz="1600" i="1" dirty="0" smtClean="0">
                <a:solidFill>
                  <a:srgbClr val="013F89"/>
                </a:solidFill>
                <a:latin typeface="Arial" pitchFamily="34" charset="0"/>
                <a:cs typeface="Arial" pitchFamily="34" charset="0"/>
              </a:rPr>
              <a:t>conducted May/June 2013 </a:t>
            </a:r>
            <a:br>
              <a:rPr lang="en-US" sz="1600" i="1" dirty="0" smtClean="0">
                <a:solidFill>
                  <a:srgbClr val="013F89"/>
                </a:solidFill>
                <a:latin typeface="Arial" pitchFamily="34" charset="0"/>
                <a:cs typeface="Arial" pitchFamily="34" charset="0"/>
              </a:rPr>
            </a:br>
            <a:r>
              <a:rPr lang="en-US" sz="1600" i="1" dirty="0" smtClean="0">
                <a:solidFill>
                  <a:srgbClr val="013F89"/>
                </a:solidFill>
                <a:latin typeface="Arial" pitchFamily="34" charset="0"/>
                <a:cs typeface="Arial" pitchFamily="34" charset="0"/>
              </a:rPr>
              <a:t>for</a:t>
            </a:r>
            <a:endParaRPr lang="en-US" sz="1600" i="1" dirty="0">
              <a:solidFill>
                <a:srgbClr val="013F89"/>
              </a:solidFill>
              <a:latin typeface="Arial" pitchFamily="34" charset="0"/>
              <a:cs typeface="Arial"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416" y="5182370"/>
            <a:ext cx="2583994" cy="1039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69% Believe Political Donors Have A Great Deal More Influence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0080699"/>
              </p:ext>
            </p:extLst>
          </p:nvPr>
        </p:nvGraphicFramePr>
        <p:xfrm>
          <a:off x="195943" y="1048187"/>
          <a:ext cx="8817136" cy="503078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10</a:t>
            </a:fld>
            <a:endParaRPr lang="en-US"/>
          </a:p>
        </p:txBody>
      </p:sp>
      <p:sp>
        <p:nvSpPr>
          <p:cNvPr id="6" name="TextBox 5"/>
          <p:cNvSpPr txBox="1"/>
          <p:nvPr/>
        </p:nvSpPr>
        <p:spPr>
          <a:xfrm>
            <a:off x="146957" y="1271451"/>
            <a:ext cx="4165045" cy="707886"/>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In the way election campaigns are financed, I think </a:t>
            </a:r>
            <a:r>
              <a:rPr lang="en-US" sz="1600" b="1" i="1" dirty="0" smtClean="0">
                <a:solidFill>
                  <a:schemeClr val="accent4"/>
                </a:solidFill>
                <a:latin typeface="Arial" pitchFamily="34" charset="0"/>
                <a:cs typeface="Arial" pitchFamily="34" charset="0"/>
              </a:rPr>
              <a:t>political donors have a great deal more influence</a:t>
            </a:r>
            <a:r>
              <a:rPr lang="en-US" sz="1600" i="1" dirty="0" smtClean="0">
                <a:latin typeface="Arial" pitchFamily="34" charset="0"/>
                <a:cs typeface="Arial" pitchFamily="34" charset="0"/>
              </a:rPr>
              <a:t> than average donors:</a:t>
            </a:r>
            <a:endParaRPr lang="en-US" sz="1600" i="1" dirty="0">
              <a:latin typeface="Arial" pitchFamily="34" charset="0"/>
              <a:cs typeface="Arial" pitchFamily="34" charset="0"/>
            </a:endParaRPr>
          </a:p>
        </p:txBody>
      </p:sp>
      <p:sp>
        <p:nvSpPr>
          <p:cNvPr id="33" name="TextBox 32"/>
          <p:cNvSpPr txBox="1"/>
          <p:nvPr/>
        </p:nvSpPr>
        <p:spPr>
          <a:xfrm>
            <a:off x="1881294" y="5965505"/>
            <a:ext cx="1904688" cy="297517"/>
          </a:xfrm>
          <a:prstGeom prst="rect">
            <a:avLst/>
          </a:prstGeom>
          <a:noFill/>
        </p:spPr>
        <p:txBody>
          <a:bodyPr wrap="none" rtlCol="0">
            <a:spAutoFit/>
          </a:bodyPr>
          <a:lstStyle/>
          <a:p>
            <a:pPr algn="ctr">
              <a:lnSpc>
                <a:spcPts val="1600"/>
              </a:lnSpc>
            </a:pPr>
            <a:r>
              <a:rPr lang="en-US" sz="1600" b="1" i="1" dirty="0">
                <a:latin typeface="Arial" pitchFamily="34" charset="0"/>
                <a:cs typeface="Arial" pitchFamily="34" charset="0"/>
              </a:rPr>
              <a:t>B</a:t>
            </a:r>
            <a:r>
              <a:rPr lang="en-US" sz="1600" b="1" i="1" dirty="0" smtClean="0">
                <a:latin typeface="Arial" pitchFamily="34" charset="0"/>
                <a:cs typeface="Arial" pitchFamily="34" charset="0"/>
              </a:rPr>
              <a:t>y Company Size</a:t>
            </a:r>
            <a:endParaRPr lang="en-US" sz="1600" b="1" i="1" dirty="0">
              <a:latin typeface="Arial" pitchFamily="34" charset="0"/>
              <a:cs typeface="Arial" pitchFamily="34" charset="0"/>
            </a:endParaRPr>
          </a:p>
        </p:txBody>
      </p:sp>
      <p:sp>
        <p:nvSpPr>
          <p:cNvPr id="42" name="TextBox 41"/>
          <p:cNvSpPr txBox="1"/>
          <p:nvPr/>
        </p:nvSpPr>
        <p:spPr>
          <a:xfrm>
            <a:off x="5039663" y="1271451"/>
            <a:ext cx="3973416" cy="707886"/>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I think </a:t>
            </a:r>
            <a:r>
              <a:rPr lang="en-US" sz="1600" b="1" i="1" dirty="0" smtClean="0">
                <a:solidFill>
                  <a:schemeClr val="accent4"/>
                </a:solidFill>
                <a:latin typeface="Arial" pitchFamily="34" charset="0"/>
                <a:cs typeface="Arial" pitchFamily="34" charset="0"/>
              </a:rPr>
              <a:t>companies that spend money on political campaigns gain a large </a:t>
            </a:r>
            <a:r>
              <a:rPr lang="en-US" sz="1600" b="1" i="1" dirty="0" err="1" smtClean="0">
                <a:solidFill>
                  <a:schemeClr val="accent4"/>
                </a:solidFill>
                <a:latin typeface="Arial" pitchFamily="34" charset="0"/>
                <a:cs typeface="Arial" pitchFamily="34" charset="0"/>
              </a:rPr>
              <a:t>advan-tage</a:t>
            </a:r>
            <a:r>
              <a:rPr lang="en-US" sz="1600" i="1" dirty="0" smtClean="0">
                <a:latin typeface="Arial" pitchFamily="34" charset="0"/>
                <a:cs typeface="Arial" pitchFamily="34" charset="0"/>
              </a:rPr>
              <a:t> in the marketplace:</a:t>
            </a:r>
            <a:endParaRPr lang="en-US" sz="1600" i="1" dirty="0">
              <a:latin typeface="Arial" pitchFamily="34" charset="0"/>
              <a:cs typeface="Arial" pitchFamily="34" charset="0"/>
            </a:endParaRPr>
          </a:p>
        </p:txBody>
      </p:sp>
      <p:cxnSp>
        <p:nvCxnSpPr>
          <p:cNvPr id="43" name="Straight Connector 42"/>
          <p:cNvCxnSpPr/>
          <p:nvPr/>
        </p:nvCxnSpPr>
        <p:spPr>
          <a:xfrm>
            <a:off x="4572000" y="1380311"/>
            <a:ext cx="0" cy="4829295"/>
          </a:xfrm>
          <a:prstGeom prst="line">
            <a:avLst/>
          </a:prstGeom>
          <a:ln w="28575">
            <a:solidFill>
              <a:srgbClr val="336699"/>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49840" y="5860408"/>
            <a:ext cx="1393330"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All business</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executives</a:t>
            </a:r>
            <a:endParaRPr lang="en-US" sz="1600" b="1" dirty="0">
              <a:latin typeface="Arial" pitchFamily="34" charset="0"/>
              <a:cs typeface="Arial" pitchFamily="34" charset="0"/>
            </a:endParaRPr>
          </a:p>
        </p:txBody>
      </p:sp>
      <p:sp>
        <p:nvSpPr>
          <p:cNvPr id="46" name="TextBox 45"/>
          <p:cNvSpPr txBox="1"/>
          <p:nvPr/>
        </p:nvSpPr>
        <p:spPr>
          <a:xfrm>
            <a:off x="1888510" y="2739948"/>
            <a:ext cx="761747" cy="913070"/>
          </a:xfrm>
          <a:prstGeom prst="rect">
            <a:avLst/>
          </a:prstGeom>
          <a:noFill/>
        </p:spPr>
        <p:txBody>
          <a:bodyPr wrap="none" rtlCol="0">
            <a:spAutoFit/>
          </a:bodyPr>
          <a:lstStyle/>
          <a:p>
            <a:pPr algn="ctr">
              <a:lnSpc>
                <a:spcPts val="1600"/>
              </a:lnSpc>
            </a:pPr>
            <a:r>
              <a:rPr lang="en-US" sz="1400" b="1" dirty="0" smtClean="0">
                <a:latin typeface="Arial" pitchFamily="34" charset="0"/>
                <a:cs typeface="Arial" pitchFamily="34" charset="0"/>
              </a:rPr>
              <a:t>Less</a:t>
            </a:r>
            <a:br>
              <a:rPr lang="en-US" sz="1400" b="1" dirty="0" smtClean="0">
                <a:latin typeface="Arial" pitchFamily="34" charset="0"/>
                <a:cs typeface="Arial" pitchFamily="34" charset="0"/>
              </a:rPr>
            </a:br>
            <a:r>
              <a:rPr lang="en-US" sz="1400" b="1" dirty="0" smtClean="0">
                <a:latin typeface="Arial" pitchFamily="34" charset="0"/>
                <a:cs typeface="Arial" pitchFamily="34" charset="0"/>
              </a:rPr>
              <a:t>than</a:t>
            </a:r>
            <a:br>
              <a:rPr lang="en-US" sz="1400" b="1" dirty="0" smtClean="0">
                <a:latin typeface="Arial" pitchFamily="34" charset="0"/>
                <a:cs typeface="Arial" pitchFamily="34" charset="0"/>
              </a:rPr>
            </a:br>
            <a:r>
              <a:rPr lang="en-US" sz="1400" b="1" dirty="0" smtClean="0">
                <a:latin typeface="Arial" pitchFamily="34" charset="0"/>
                <a:cs typeface="Arial" pitchFamily="34" charset="0"/>
              </a:rPr>
              <a:t>$50</a:t>
            </a:r>
            <a:r>
              <a:rPr lang="en-US" sz="1400" b="1" dirty="0">
                <a:latin typeface="Arial" pitchFamily="34" charset="0"/>
                <a:cs typeface="Arial" pitchFamily="34" charset="0"/>
              </a:rPr>
              <a:t/>
            </a:r>
            <a:br>
              <a:rPr lang="en-US" sz="1400" b="1" dirty="0">
                <a:latin typeface="Arial" pitchFamily="34" charset="0"/>
                <a:cs typeface="Arial" pitchFamily="34" charset="0"/>
              </a:rPr>
            </a:br>
            <a:r>
              <a:rPr lang="en-US" sz="1400" b="1" dirty="0" smtClean="0">
                <a:latin typeface="Arial" pitchFamily="34" charset="0"/>
                <a:cs typeface="Arial" pitchFamily="34" charset="0"/>
              </a:rPr>
              <a:t>million</a:t>
            </a:r>
          </a:p>
        </p:txBody>
      </p:sp>
      <p:sp>
        <p:nvSpPr>
          <p:cNvPr id="47" name="TextBox 46"/>
          <p:cNvSpPr txBox="1"/>
          <p:nvPr/>
        </p:nvSpPr>
        <p:spPr>
          <a:xfrm>
            <a:off x="2982447" y="3139618"/>
            <a:ext cx="853119" cy="707886"/>
          </a:xfrm>
          <a:prstGeom prst="rect">
            <a:avLst/>
          </a:prstGeom>
          <a:noFill/>
        </p:spPr>
        <p:txBody>
          <a:bodyPr wrap="none" rtlCol="0">
            <a:spAutoFit/>
          </a:bodyPr>
          <a:lstStyle/>
          <a:p>
            <a:pPr algn="ctr">
              <a:lnSpc>
                <a:spcPts val="1600"/>
              </a:lnSpc>
            </a:pPr>
            <a:r>
              <a:rPr lang="en-US" sz="1400" b="1" dirty="0" smtClean="0">
                <a:solidFill>
                  <a:schemeClr val="bg1"/>
                </a:solidFill>
                <a:latin typeface="Arial" pitchFamily="34" charset="0"/>
                <a:cs typeface="Arial" pitchFamily="34" charset="0"/>
              </a:rPr>
              <a:t>$50</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million</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or more</a:t>
            </a:r>
            <a:endParaRPr lang="en-US" sz="1400" b="1" dirty="0">
              <a:solidFill>
                <a:schemeClr val="bg1"/>
              </a:solidFill>
              <a:latin typeface="Arial" pitchFamily="34" charset="0"/>
              <a:cs typeface="Arial" pitchFamily="34" charset="0"/>
            </a:endParaRPr>
          </a:p>
        </p:txBody>
      </p:sp>
      <p:sp>
        <p:nvSpPr>
          <p:cNvPr id="48" name="TextBox 47"/>
          <p:cNvSpPr txBox="1"/>
          <p:nvPr/>
        </p:nvSpPr>
        <p:spPr>
          <a:xfrm>
            <a:off x="6476351" y="5965505"/>
            <a:ext cx="1904688" cy="297517"/>
          </a:xfrm>
          <a:prstGeom prst="rect">
            <a:avLst/>
          </a:prstGeom>
          <a:noFill/>
        </p:spPr>
        <p:txBody>
          <a:bodyPr wrap="none" rtlCol="0">
            <a:spAutoFit/>
          </a:bodyPr>
          <a:lstStyle/>
          <a:p>
            <a:pPr algn="ctr">
              <a:lnSpc>
                <a:spcPts val="1600"/>
              </a:lnSpc>
            </a:pPr>
            <a:r>
              <a:rPr lang="en-US" sz="1600" b="1" i="1" dirty="0">
                <a:latin typeface="Arial" pitchFamily="34" charset="0"/>
                <a:cs typeface="Arial" pitchFamily="34" charset="0"/>
              </a:rPr>
              <a:t>B</a:t>
            </a:r>
            <a:r>
              <a:rPr lang="en-US" sz="1600" b="1" i="1" dirty="0" smtClean="0">
                <a:latin typeface="Arial" pitchFamily="34" charset="0"/>
                <a:cs typeface="Arial" pitchFamily="34" charset="0"/>
              </a:rPr>
              <a:t>y Company Size</a:t>
            </a:r>
            <a:endParaRPr lang="en-US" sz="1600" b="1" i="1" dirty="0">
              <a:latin typeface="Arial" pitchFamily="34" charset="0"/>
              <a:cs typeface="Arial" pitchFamily="34" charset="0"/>
            </a:endParaRPr>
          </a:p>
        </p:txBody>
      </p:sp>
      <p:sp>
        <p:nvSpPr>
          <p:cNvPr id="49" name="TextBox 48"/>
          <p:cNvSpPr txBox="1"/>
          <p:nvPr/>
        </p:nvSpPr>
        <p:spPr>
          <a:xfrm>
            <a:off x="5019139" y="5860408"/>
            <a:ext cx="1393330"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All business</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executives</a:t>
            </a:r>
            <a:endParaRPr lang="en-US" sz="1600" b="1" dirty="0">
              <a:latin typeface="Arial" pitchFamily="34" charset="0"/>
              <a:cs typeface="Arial" pitchFamily="34" charset="0"/>
            </a:endParaRPr>
          </a:p>
        </p:txBody>
      </p:sp>
      <p:sp>
        <p:nvSpPr>
          <p:cNvPr id="50" name="TextBox 49"/>
          <p:cNvSpPr txBox="1"/>
          <p:nvPr/>
        </p:nvSpPr>
        <p:spPr>
          <a:xfrm>
            <a:off x="6412469" y="3683430"/>
            <a:ext cx="761747" cy="913070"/>
          </a:xfrm>
          <a:prstGeom prst="rect">
            <a:avLst/>
          </a:prstGeom>
          <a:noFill/>
        </p:spPr>
        <p:txBody>
          <a:bodyPr wrap="none" rtlCol="0">
            <a:spAutoFit/>
          </a:bodyPr>
          <a:lstStyle/>
          <a:p>
            <a:pPr algn="ctr">
              <a:lnSpc>
                <a:spcPts val="1600"/>
              </a:lnSpc>
            </a:pPr>
            <a:r>
              <a:rPr lang="en-US" sz="1400" b="1" dirty="0" smtClean="0">
                <a:latin typeface="Arial" pitchFamily="34" charset="0"/>
                <a:cs typeface="Arial" pitchFamily="34" charset="0"/>
              </a:rPr>
              <a:t>Less</a:t>
            </a:r>
            <a:br>
              <a:rPr lang="en-US" sz="1400" b="1" dirty="0" smtClean="0">
                <a:latin typeface="Arial" pitchFamily="34" charset="0"/>
                <a:cs typeface="Arial" pitchFamily="34" charset="0"/>
              </a:rPr>
            </a:br>
            <a:r>
              <a:rPr lang="en-US" sz="1400" b="1" dirty="0" smtClean="0">
                <a:latin typeface="Arial" pitchFamily="34" charset="0"/>
                <a:cs typeface="Arial" pitchFamily="34" charset="0"/>
              </a:rPr>
              <a:t>than</a:t>
            </a:r>
            <a:br>
              <a:rPr lang="en-US" sz="1400" b="1" dirty="0" smtClean="0">
                <a:latin typeface="Arial" pitchFamily="34" charset="0"/>
                <a:cs typeface="Arial" pitchFamily="34" charset="0"/>
              </a:rPr>
            </a:br>
            <a:r>
              <a:rPr lang="en-US" sz="1400" b="1" dirty="0" smtClean="0">
                <a:latin typeface="Arial" pitchFamily="34" charset="0"/>
                <a:cs typeface="Arial" pitchFamily="34" charset="0"/>
              </a:rPr>
              <a:t>$50</a:t>
            </a:r>
            <a:r>
              <a:rPr lang="en-US" sz="1400" b="1" dirty="0">
                <a:latin typeface="Arial" pitchFamily="34" charset="0"/>
                <a:cs typeface="Arial" pitchFamily="34" charset="0"/>
              </a:rPr>
              <a:t/>
            </a:r>
            <a:br>
              <a:rPr lang="en-US" sz="1400" b="1" dirty="0">
                <a:latin typeface="Arial" pitchFamily="34" charset="0"/>
                <a:cs typeface="Arial" pitchFamily="34" charset="0"/>
              </a:rPr>
            </a:br>
            <a:r>
              <a:rPr lang="en-US" sz="1400" b="1" dirty="0" smtClean="0">
                <a:latin typeface="Arial" pitchFamily="34" charset="0"/>
                <a:cs typeface="Arial" pitchFamily="34" charset="0"/>
              </a:rPr>
              <a:t>million</a:t>
            </a:r>
          </a:p>
        </p:txBody>
      </p:sp>
      <p:sp>
        <p:nvSpPr>
          <p:cNvPr id="51" name="TextBox 50"/>
          <p:cNvSpPr txBox="1"/>
          <p:nvPr/>
        </p:nvSpPr>
        <p:spPr>
          <a:xfrm>
            <a:off x="7502162" y="4242557"/>
            <a:ext cx="853119" cy="707886"/>
          </a:xfrm>
          <a:prstGeom prst="rect">
            <a:avLst/>
          </a:prstGeom>
          <a:noFill/>
        </p:spPr>
        <p:txBody>
          <a:bodyPr wrap="none" rtlCol="0">
            <a:spAutoFit/>
          </a:bodyPr>
          <a:lstStyle/>
          <a:p>
            <a:pPr algn="ctr">
              <a:lnSpc>
                <a:spcPts val="1600"/>
              </a:lnSpc>
            </a:pPr>
            <a:r>
              <a:rPr lang="en-US" sz="1400" b="1" dirty="0" smtClean="0">
                <a:solidFill>
                  <a:schemeClr val="bg1"/>
                </a:solidFill>
                <a:latin typeface="Arial" pitchFamily="34" charset="0"/>
                <a:cs typeface="Arial" pitchFamily="34" charset="0"/>
              </a:rPr>
              <a:t>$50</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million</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or more</a:t>
            </a:r>
            <a:endParaRPr lang="en-US" sz="1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3291174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p:cNvSpPr txBox="1"/>
          <p:nvPr/>
        </p:nvSpPr>
        <p:spPr>
          <a:xfrm>
            <a:off x="454300" y="2183443"/>
            <a:ext cx="6833461" cy="3508653"/>
          </a:xfrm>
          <a:prstGeom prst="rect">
            <a:avLst/>
          </a:prstGeom>
          <a:noFill/>
        </p:spPr>
        <p:txBody>
          <a:bodyPr wrap="square" rtlCol="0">
            <a:spAutoFit/>
          </a:bodyPr>
          <a:lstStyle/>
          <a:p>
            <a:pPr>
              <a:spcBef>
                <a:spcPts val="6000"/>
              </a:spcBef>
            </a:pPr>
            <a:r>
              <a:rPr lang="en-US" b="1" dirty="0" smtClean="0">
                <a:latin typeface="Arial" pitchFamily="34" charset="0"/>
                <a:cs typeface="Arial" pitchFamily="34" charset="0"/>
              </a:rPr>
              <a:t>The U.S. system is pay-to-play, and it is a serious problem</a:t>
            </a:r>
          </a:p>
          <a:p>
            <a:pPr>
              <a:spcBef>
                <a:spcPts val="6000"/>
              </a:spcBef>
            </a:pPr>
            <a:r>
              <a:rPr lang="en-US" b="1" dirty="0">
                <a:latin typeface="Arial" pitchFamily="34" charset="0"/>
                <a:cs typeface="Arial" pitchFamily="34" charset="0"/>
              </a:rPr>
              <a:t>The U.S. system is </a:t>
            </a:r>
            <a:r>
              <a:rPr lang="en-US" b="1" dirty="0" smtClean="0">
                <a:latin typeface="Arial" pitchFamily="34" charset="0"/>
                <a:cs typeface="Arial" pitchFamily="34" charset="0"/>
              </a:rPr>
              <a:t>pay-to-play, not a serious problem</a:t>
            </a:r>
          </a:p>
          <a:p>
            <a:pPr>
              <a:spcBef>
                <a:spcPts val="6000"/>
              </a:spcBef>
            </a:pPr>
            <a:r>
              <a:rPr lang="en-US" b="1" dirty="0" smtClean="0">
                <a:latin typeface="Arial" pitchFamily="34" charset="0"/>
                <a:cs typeface="Arial" pitchFamily="34" charset="0"/>
              </a:rPr>
              <a:t>There are elements of pay-to-play, but it’s not that bad</a:t>
            </a:r>
          </a:p>
          <a:p>
            <a:pPr>
              <a:spcBef>
                <a:spcPts val="6000"/>
              </a:spcBef>
            </a:pPr>
            <a:r>
              <a:rPr lang="en-US" b="1" dirty="0" smtClean="0">
                <a:latin typeface="Arial" pitchFamily="34" charset="0"/>
                <a:cs typeface="Arial" pitchFamily="34" charset="0"/>
              </a:rPr>
              <a:t>I would not describe it as a pay-to-play system</a:t>
            </a:r>
            <a:endParaRPr lang="en-US" b="1" dirty="0">
              <a:latin typeface="Arial" pitchFamily="34" charset="0"/>
              <a:cs typeface="Arial" pitchFamily="34" charset="0"/>
            </a:endParaRPr>
          </a:p>
        </p:txBody>
      </p:sp>
      <p:sp>
        <p:nvSpPr>
          <p:cNvPr id="2" name="Title 1"/>
          <p:cNvSpPr>
            <a:spLocks noGrp="1"/>
          </p:cNvSpPr>
          <p:nvPr>
            <p:ph type="title"/>
          </p:nvPr>
        </p:nvSpPr>
        <p:spPr/>
        <p:txBody>
          <a:bodyPr/>
          <a:lstStyle/>
          <a:p>
            <a:r>
              <a:rPr lang="en-US" dirty="0" smtClean="0"/>
              <a:t>64% Say The “Pay-To-Play” System Is A Serious Problem</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75537708"/>
              </p:ext>
            </p:extLst>
          </p:nvPr>
        </p:nvGraphicFramePr>
        <p:xfrm>
          <a:off x="1203157" y="2092652"/>
          <a:ext cx="7795700" cy="449683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11</a:t>
            </a:fld>
            <a:endParaRPr lang="en-US"/>
          </a:p>
        </p:txBody>
      </p:sp>
      <p:sp>
        <p:nvSpPr>
          <p:cNvPr id="6" name="TextBox 5"/>
          <p:cNvSpPr txBox="1"/>
          <p:nvPr/>
        </p:nvSpPr>
        <p:spPr>
          <a:xfrm>
            <a:off x="454304" y="1205868"/>
            <a:ext cx="8041632" cy="707886"/>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Would </a:t>
            </a:r>
            <a:r>
              <a:rPr lang="en-US" sz="1600" i="1" dirty="0">
                <a:latin typeface="Arial" pitchFamily="34" charset="0"/>
                <a:cs typeface="Arial" pitchFamily="34" charset="0"/>
              </a:rPr>
              <a:t>you say the </a:t>
            </a:r>
            <a:r>
              <a:rPr lang="en-US" sz="1600" i="1" dirty="0" smtClean="0">
                <a:latin typeface="Arial" pitchFamily="34" charset="0"/>
                <a:cs typeface="Arial" pitchFamily="34" charset="0"/>
              </a:rPr>
              <a:t>U.S. </a:t>
            </a:r>
            <a:r>
              <a:rPr lang="en-US" sz="1600" i="1" dirty="0">
                <a:latin typeface="Arial" pitchFamily="34" charset="0"/>
                <a:cs typeface="Arial" pitchFamily="34" charset="0"/>
              </a:rPr>
              <a:t>system of financing elections amounts to a pay-to-play system, where business executives are expected to give money if they want to have influence over public policy, or would you not describe the system this way? </a:t>
            </a:r>
          </a:p>
        </p:txBody>
      </p:sp>
    </p:spTree>
    <p:extLst>
      <p:ext uri="{BB962C8B-B14F-4D97-AF65-F5344CB8AC3E}">
        <p14:creationId xmlns:p14="http://schemas.microsoft.com/office/powerpoint/2010/main" val="239795283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08" y="522923"/>
            <a:ext cx="7849225" cy="548640"/>
          </a:xfrm>
        </p:spPr>
        <p:txBody>
          <a:bodyPr/>
          <a:lstStyle/>
          <a:p>
            <a:r>
              <a:rPr lang="en-US" dirty="0" smtClean="0"/>
              <a:t>86</a:t>
            </a:r>
            <a:r>
              <a:rPr lang="en-US" dirty="0"/>
              <a:t>% Say There is Not Enough Transparency; 91% Want More Transparency</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06199182"/>
              </p:ext>
            </p:extLst>
          </p:nvPr>
        </p:nvGraphicFramePr>
        <p:xfrm>
          <a:off x="195943" y="1871663"/>
          <a:ext cx="8817136" cy="420731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12</a:t>
            </a:fld>
            <a:endParaRPr lang="en-US"/>
          </a:p>
        </p:txBody>
      </p:sp>
      <p:sp>
        <p:nvSpPr>
          <p:cNvPr id="6" name="TextBox 5"/>
          <p:cNvSpPr txBox="1"/>
          <p:nvPr/>
        </p:nvSpPr>
        <p:spPr>
          <a:xfrm>
            <a:off x="146957" y="1445902"/>
            <a:ext cx="4165045" cy="707886"/>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Do </a:t>
            </a:r>
            <a:r>
              <a:rPr lang="en-US" sz="1600" i="1" dirty="0">
                <a:latin typeface="Arial" pitchFamily="34" charset="0"/>
                <a:cs typeface="Arial" pitchFamily="34" charset="0"/>
              </a:rPr>
              <a:t>you think there is adequate </a:t>
            </a:r>
            <a:r>
              <a:rPr lang="en-US" sz="1600" i="1" dirty="0" err="1" smtClean="0">
                <a:latin typeface="Arial" pitchFamily="34" charset="0"/>
                <a:cs typeface="Arial" pitchFamily="34" charset="0"/>
              </a:rPr>
              <a:t>transparen</a:t>
            </a:r>
            <a:r>
              <a:rPr lang="en-US" sz="1600" i="1" dirty="0" smtClean="0">
                <a:latin typeface="Arial" pitchFamily="34" charset="0"/>
                <a:cs typeface="Arial" pitchFamily="34" charset="0"/>
              </a:rPr>
              <a:t>-cy </a:t>
            </a:r>
            <a:r>
              <a:rPr lang="en-US" sz="1600" i="1" dirty="0">
                <a:latin typeface="Arial" pitchFamily="34" charset="0"/>
                <a:cs typeface="Arial" pitchFamily="34" charset="0"/>
              </a:rPr>
              <a:t>over the way election campaigns are financed, or not?</a:t>
            </a:r>
          </a:p>
        </p:txBody>
      </p:sp>
      <p:cxnSp>
        <p:nvCxnSpPr>
          <p:cNvPr id="43" name="Straight Connector 42"/>
          <p:cNvCxnSpPr/>
          <p:nvPr/>
        </p:nvCxnSpPr>
        <p:spPr>
          <a:xfrm>
            <a:off x="4572000" y="1380311"/>
            <a:ext cx="0" cy="4829295"/>
          </a:xfrm>
          <a:prstGeom prst="line">
            <a:avLst/>
          </a:prstGeom>
          <a:ln w="28575">
            <a:solidFill>
              <a:srgbClr val="336699"/>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86161" y="5860408"/>
            <a:ext cx="1471878"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Adequate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transparency</a:t>
            </a:r>
            <a:endParaRPr lang="en-US" sz="1600" b="1" dirty="0">
              <a:latin typeface="Arial" pitchFamily="34" charset="0"/>
              <a:cs typeface="Arial" pitchFamily="34" charset="0"/>
            </a:endParaRPr>
          </a:p>
        </p:txBody>
      </p:sp>
      <p:sp>
        <p:nvSpPr>
          <p:cNvPr id="49" name="TextBox 48"/>
          <p:cNvSpPr txBox="1"/>
          <p:nvPr/>
        </p:nvSpPr>
        <p:spPr>
          <a:xfrm>
            <a:off x="5249329" y="5860408"/>
            <a:ext cx="1544012"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Little/no more</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transparency</a:t>
            </a:r>
            <a:endParaRPr lang="en-US" sz="1600" b="1" dirty="0">
              <a:latin typeface="Arial" pitchFamily="34" charset="0"/>
              <a:cs typeface="Arial" pitchFamily="34" charset="0"/>
            </a:endParaRPr>
          </a:p>
        </p:txBody>
      </p:sp>
      <p:sp>
        <p:nvSpPr>
          <p:cNvPr id="51" name="TextBox 50"/>
          <p:cNvSpPr txBox="1"/>
          <p:nvPr/>
        </p:nvSpPr>
        <p:spPr>
          <a:xfrm>
            <a:off x="7279537" y="4022728"/>
            <a:ext cx="702436" cy="913070"/>
          </a:xfrm>
          <a:prstGeom prst="rect">
            <a:avLst/>
          </a:prstGeom>
          <a:noFill/>
        </p:spPr>
        <p:txBody>
          <a:bodyPr wrap="none" rtlCol="0">
            <a:spAutoFit/>
          </a:bodyPr>
          <a:lstStyle/>
          <a:p>
            <a:pPr algn="ctr">
              <a:lnSpc>
                <a:spcPts val="1600"/>
              </a:lnSpc>
            </a:pPr>
            <a:r>
              <a:rPr lang="en-US" sz="1400" b="1" dirty="0" smtClean="0">
                <a:solidFill>
                  <a:schemeClr val="bg1"/>
                </a:solidFill>
                <a:latin typeface="Arial" pitchFamily="34" charset="0"/>
                <a:cs typeface="Arial" pitchFamily="34" charset="0"/>
              </a:rPr>
              <a:t>Great </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deal</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more</a:t>
            </a:r>
          </a:p>
          <a:p>
            <a:pPr algn="ctr">
              <a:lnSpc>
                <a:spcPts val="1600"/>
              </a:lnSpc>
            </a:pPr>
            <a:r>
              <a:rPr lang="en-US" sz="1400" b="1" dirty="0" smtClean="0">
                <a:solidFill>
                  <a:schemeClr val="bg1"/>
                </a:solidFill>
                <a:latin typeface="Arial" pitchFamily="34" charset="0"/>
                <a:cs typeface="Arial" pitchFamily="34" charset="0"/>
              </a:rPr>
              <a:t>67%</a:t>
            </a:r>
            <a:endParaRPr lang="en-US" sz="1400" b="1" dirty="0">
              <a:solidFill>
                <a:schemeClr val="bg1"/>
              </a:solidFill>
              <a:latin typeface="Arial" pitchFamily="34" charset="0"/>
              <a:cs typeface="Arial" pitchFamily="34" charset="0"/>
            </a:endParaRPr>
          </a:p>
        </p:txBody>
      </p:sp>
      <p:sp>
        <p:nvSpPr>
          <p:cNvPr id="16" name="TextBox 15"/>
          <p:cNvSpPr txBox="1"/>
          <p:nvPr/>
        </p:nvSpPr>
        <p:spPr>
          <a:xfrm>
            <a:off x="2290264" y="5860408"/>
            <a:ext cx="1540806"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Not adequate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transparency</a:t>
            </a:r>
            <a:endParaRPr lang="en-US" sz="1600" b="1" dirty="0">
              <a:latin typeface="Arial" pitchFamily="34" charset="0"/>
              <a:cs typeface="Arial" pitchFamily="34" charset="0"/>
            </a:endParaRPr>
          </a:p>
        </p:txBody>
      </p:sp>
      <p:sp>
        <p:nvSpPr>
          <p:cNvPr id="17" name="TextBox 16"/>
          <p:cNvSpPr txBox="1"/>
          <p:nvPr/>
        </p:nvSpPr>
        <p:spPr>
          <a:xfrm>
            <a:off x="2822324" y="2379031"/>
            <a:ext cx="595035" cy="297517"/>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86%</a:t>
            </a:r>
            <a:endParaRPr lang="en-US" sz="1600" b="1" dirty="0">
              <a:latin typeface="Arial" pitchFamily="34" charset="0"/>
              <a:cs typeface="Arial" pitchFamily="34" charset="0"/>
            </a:endParaRPr>
          </a:p>
        </p:txBody>
      </p:sp>
      <p:sp>
        <p:nvSpPr>
          <p:cNvPr id="18" name="TextBox 17"/>
          <p:cNvSpPr txBox="1"/>
          <p:nvPr/>
        </p:nvSpPr>
        <p:spPr>
          <a:xfrm>
            <a:off x="4710819" y="1445902"/>
            <a:ext cx="4165045" cy="707886"/>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In the way election campaigns are financed, how much transparency does there need to be?</a:t>
            </a:r>
            <a:endParaRPr lang="en-US" sz="1600" i="1" dirty="0">
              <a:latin typeface="Arial" pitchFamily="34" charset="0"/>
              <a:cs typeface="Arial" pitchFamily="34" charset="0"/>
            </a:endParaRPr>
          </a:p>
        </p:txBody>
      </p:sp>
      <p:sp>
        <p:nvSpPr>
          <p:cNvPr id="19" name="TextBox 18"/>
          <p:cNvSpPr txBox="1"/>
          <p:nvPr/>
        </p:nvSpPr>
        <p:spPr>
          <a:xfrm>
            <a:off x="6787814" y="5860408"/>
            <a:ext cx="2031325"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Great deal/some</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more transparency</a:t>
            </a:r>
            <a:endParaRPr lang="en-US" sz="1600" b="1" dirty="0">
              <a:latin typeface="Arial" pitchFamily="34" charset="0"/>
              <a:cs typeface="Arial" pitchFamily="34" charset="0"/>
            </a:endParaRPr>
          </a:p>
        </p:txBody>
      </p:sp>
      <p:sp>
        <p:nvSpPr>
          <p:cNvPr id="20" name="TextBox 19"/>
          <p:cNvSpPr txBox="1"/>
          <p:nvPr/>
        </p:nvSpPr>
        <p:spPr>
          <a:xfrm>
            <a:off x="7432428" y="2153788"/>
            <a:ext cx="595035" cy="297517"/>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91%</a:t>
            </a:r>
            <a:endParaRPr lang="en-US" sz="1600" b="1" dirty="0">
              <a:latin typeface="Arial" pitchFamily="34" charset="0"/>
              <a:cs typeface="Arial" pitchFamily="34" charset="0"/>
            </a:endParaRPr>
          </a:p>
        </p:txBody>
      </p:sp>
    </p:spTree>
    <p:extLst>
      <p:ext uri="{BB962C8B-B14F-4D97-AF65-F5344CB8AC3E}">
        <p14:creationId xmlns:p14="http://schemas.microsoft.com/office/powerpoint/2010/main" val="180883975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44" y="414137"/>
            <a:ext cx="7849225" cy="548640"/>
          </a:xfrm>
        </p:spPr>
        <p:txBody>
          <a:bodyPr/>
          <a:lstStyle/>
          <a:p>
            <a:r>
              <a:rPr lang="en-US" dirty="0"/>
              <a:t>90% Support Full Disclosure; 80% Support Limits On Contributions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7256310"/>
              </p:ext>
            </p:extLst>
          </p:nvPr>
        </p:nvGraphicFramePr>
        <p:xfrm>
          <a:off x="1144595" y="1634960"/>
          <a:ext cx="7159610" cy="494096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13</a:t>
            </a:fld>
            <a:endParaRPr lang="en-US"/>
          </a:p>
        </p:txBody>
      </p:sp>
      <p:sp>
        <p:nvSpPr>
          <p:cNvPr id="8" name="TextBox 7"/>
          <p:cNvSpPr txBox="1"/>
          <p:nvPr/>
        </p:nvSpPr>
        <p:spPr>
          <a:xfrm>
            <a:off x="7298700" y="2089655"/>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90%</a:t>
            </a:r>
            <a:endParaRPr lang="en-US" sz="1600" b="1" dirty="0">
              <a:latin typeface="Arial" pitchFamily="34" charset="0"/>
              <a:cs typeface="Arial" pitchFamily="34" charset="0"/>
            </a:endParaRPr>
          </a:p>
        </p:txBody>
      </p:sp>
      <p:sp>
        <p:nvSpPr>
          <p:cNvPr id="17" name="TextBox 16"/>
          <p:cNvSpPr txBox="1"/>
          <p:nvPr/>
        </p:nvSpPr>
        <p:spPr>
          <a:xfrm>
            <a:off x="6658811" y="2843132"/>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80%</a:t>
            </a:r>
            <a:endParaRPr lang="en-US" sz="1600" b="1" dirty="0">
              <a:latin typeface="Arial" pitchFamily="34" charset="0"/>
              <a:cs typeface="Arial" pitchFamily="34" charset="0"/>
            </a:endParaRPr>
          </a:p>
        </p:txBody>
      </p:sp>
      <p:sp>
        <p:nvSpPr>
          <p:cNvPr id="18" name="TextBox 17"/>
          <p:cNvSpPr txBox="1"/>
          <p:nvPr/>
        </p:nvSpPr>
        <p:spPr>
          <a:xfrm>
            <a:off x="4865647" y="3627190"/>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52%</a:t>
            </a:r>
            <a:endParaRPr lang="en-US" sz="1600" b="1" dirty="0">
              <a:latin typeface="Arial" pitchFamily="34" charset="0"/>
              <a:cs typeface="Arial" pitchFamily="34" charset="0"/>
            </a:endParaRPr>
          </a:p>
        </p:txBody>
      </p:sp>
      <p:sp>
        <p:nvSpPr>
          <p:cNvPr id="19" name="TextBox 18"/>
          <p:cNvSpPr txBox="1"/>
          <p:nvPr/>
        </p:nvSpPr>
        <p:spPr>
          <a:xfrm>
            <a:off x="4597400" y="4366464"/>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48%</a:t>
            </a:r>
            <a:endParaRPr lang="en-US" sz="1600" b="1" dirty="0">
              <a:latin typeface="Arial" pitchFamily="34" charset="0"/>
              <a:cs typeface="Arial" pitchFamily="34" charset="0"/>
            </a:endParaRPr>
          </a:p>
        </p:txBody>
      </p:sp>
      <p:sp>
        <p:nvSpPr>
          <p:cNvPr id="20" name="TextBox 19"/>
          <p:cNvSpPr txBox="1"/>
          <p:nvPr/>
        </p:nvSpPr>
        <p:spPr>
          <a:xfrm>
            <a:off x="3665621" y="5178595"/>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34%</a:t>
            </a:r>
            <a:endParaRPr lang="en-US" sz="1600" b="1" dirty="0">
              <a:latin typeface="Arial" pitchFamily="34" charset="0"/>
              <a:cs typeface="Arial" pitchFamily="34" charset="0"/>
            </a:endParaRPr>
          </a:p>
        </p:txBody>
      </p:sp>
      <p:sp>
        <p:nvSpPr>
          <p:cNvPr id="21" name="TextBox 20"/>
          <p:cNvSpPr txBox="1"/>
          <p:nvPr/>
        </p:nvSpPr>
        <p:spPr>
          <a:xfrm>
            <a:off x="2911833" y="5908324"/>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22%</a:t>
            </a:r>
            <a:endParaRPr lang="en-US" sz="1600" b="1" dirty="0">
              <a:latin typeface="Arial" pitchFamily="34" charset="0"/>
              <a:cs typeface="Arial" pitchFamily="34" charset="0"/>
            </a:endParaRPr>
          </a:p>
        </p:txBody>
      </p:sp>
      <p:sp>
        <p:nvSpPr>
          <p:cNvPr id="22" name="TextBox 21"/>
          <p:cNvSpPr txBox="1"/>
          <p:nvPr/>
        </p:nvSpPr>
        <p:spPr>
          <a:xfrm>
            <a:off x="208007" y="1623117"/>
            <a:ext cx="7388209" cy="4388381"/>
          </a:xfrm>
          <a:prstGeom prst="rect">
            <a:avLst/>
          </a:prstGeom>
          <a:noFill/>
        </p:spPr>
        <p:txBody>
          <a:bodyPr wrap="square" rtlCol="0">
            <a:spAutoFit/>
          </a:bodyPr>
          <a:lstStyle/>
          <a:p>
            <a:pPr>
              <a:lnSpc>
                <a:spcPts val="1500"/>
              </a:lnSpc>
              <a:spcBef>
                <a:spcPts val="3100"/>
              </a:spcBef>
            </a:pPr>
            <a:r>
              <a:rPr lang="en-US" sz="1400" b="1" dirty="0" smtClean="0">
                <a:latin typeface="Arial" pitchFamily="34" charset="0"/>
                <a:cs typeface="Arial" pitchFamily="34" charset="0"/>
              </a:rPr>
              <a:t>Disclosing </a:t>
            </a:r>
            <a:r>
              <a:rPr lang="en-US" sz="1400" b="1" dirty="0">
                <a:latin typeface="Arial" pitchFamily="34" charset="0"/>
                <a:cs typeface="Arial" pitchFamily="34" charset="0"/>
              </a:rPr>
              <a:t>all individual, corporate, </a:t>
            </a:r>
            <a:r>
              <a:rPr lang="en-US" sz="1400" b="1" dirty="0" smtClean="0">
                <a:latin typeface="Arial" pitchFamily="34" charset="0"/>
                <a:cs typeface="Arial" pitchFamily="34" charset="0"/>
              </a:rPr>
              <a:t>labor </a:t>
            </a:r>
            <a:r>
              <a:rPr lang="en-US" sz="1400" b="1" dirty="0">
                <a:latin typeface="Arial" pitchFamily="34" charset="0"/>
                <a:cs typeface="Arial" pitchFamily="34" charset="0"/>
              </a:rPr>
              <a:t>contributions to political committees </a:t>
            </a:r>
            <a:r>
              <a:rPr lang="en-US" sz="1400" b="1" dirty="0" smtClean="0">
                <a:latin typeface="Arial" pitchFamily="34" charset="0"/>
                <a:cs typeface="Arial" pitchFamily="34" charset="0"/>
              </a:rPr>
              <a:t/>
            </a:r>
            <a:br>
              <a:rPr lang="en-US" sz="1400" b="1" dirty="0" smtClean="0">
                <a:latin typeface="Arial" pitchFamily="34" charset="0"/>
                <a:cs typeface="Arial" pitchFamily="34" charset="0"/>
              </a:rPr>
            </a:br>
            <a:r>
              <a:rPr lang="en-US" sz="1400" b="1" dirty="0" smtClean="0">
                <a:latin typeface="Arial" pitchFamily="34" charset="0"/>
                <a:cs typeface="Arial" pitchFamily="34" charset="0"/>
              </a:rPr>
              <a:t>or </a:t>
            </a:r>
            <a:r>
              <a:rPr lang="en-US" sz="1400" b="1" dirty="0">
                <a:latin typeface="Arial" pitchFamily="34" charset="0"/>
                <a:cs typeface="Arial" pitchFamily="34" charset="0"/>
              </a:rPr>
              <a:t>other organizations that spend money in election campaigns	</a:t>
            </a:r>
          </a:p>
          <a:p>
            <a:pPr>
              <a:lnSpc>
                <a:spcPts val="1500"/>
              </a:lnSpc>
              <a:spcBef>
                <a:spcPts val="3100"/>
              </a:spcBef>
            </a:pPr>
            <a:r>
              <a:rPr lang="en-US" sz="1400" b="1" dirty="0" smtClean="0">
                <a:latin typeface="Arial" pitchFamily="34" charset="0"/>
                <a:cs typeface="Arial" pitchFamily="34" charset="0"/>
              </a:rPr>
              <a:t>Reducing influence </a:t>
            </a:r>
            <a:r>
              <a:rPr lang="en-US" sz="1400" b="1" dirty="0">
                <a:latin typeface="Arial" pitchFamily="34" charset="0"/>
                <a:cs typeface="Arial" pitchFamily="34" charset="0"/>
              </a:rPr>
              <a:t>of individual donors by limiting </a:t>
            </a:r>
            <a:r>
              <a:rPr lang="en-US" sz="1400" b="1" dirty="0" smtClean="0">
                <a:latin typeface="Arial" pitchFamily="34" charset="0"/>
                <a:cs typeface="Arial" pitchFamily="34" charset="0"/>
              </a:rPr>
              <a:t>total </a:t>
            </a:r>
            <a:r>
              <a:rPr lang="en-US" sz="1400" b="1" dirty="0">
                <a:latin typeface="Arial" pitchFamily="34" charset="0"/>
                <a:cs typeface="Arial" pitchFamily="34" charset="0"/>
              </a:rPr>
              <a:t>amount an individual may contribute to all candidates, political action committees, and party </a:t>
            </a:r>
            <a:r>
              <a:rPr lang="en-US" sz="1400" b="1" dirty="0" smtClean="0">
                <a:latin typeface="Arial" pitchFamily="34" charset="0"/>
                <a:cs typeface="Arial" pitchFamily="34" charset="0"/>
              </a:rPr>
              <a:t>committees</a:t>
            </a:r>
          </a:p>
          <a:p>
            <a:pPr>
              <a:lnSpc>
                <a:spcPts val="1500"/>
              </a:lnSpc>
              <a:spcBef>
                <a:spcPts val="3100"/>
              </a:spcBef>
            </a:pPr>
            <a:r>
              <a:rPr lang="en-US" sz="1400" b="1" dirty="0" smtClean="0">
                <a:latin typeface="Arial" pitchFamily="34" charset="0"/>
                <a:cs typeface="Arial" pitchFamily="34" charset="0"/>
              </a:rPr>
              <a:t>Encouraging </a:t>
            </a:r>
            <a:r>
              <a:rPr lang="en-US" sz="1400" b="1" dirty="0">
                <a:latin typeface="Arial" pitchFamily="34" charset="0"/>
                <a:cs typeface="Arial" pitchFamily="34" charset="0"/>
              </a:rPr>
              <a:t>individual contributions, especially small contributions, by giving them tax-exempt status	</a:t>
            </a:r>
          </a:p>
          <a:p>
            <a:pPr>
              <a:lnSpc>
                <a:spcPts val="1500"/>
              </a:lnSpc>
              <a:spcBef>
                <a:spcPts val="3100"/>
              </a:spcBef>
            </a:pPr>
            <a:r>
              <a:rPr lang="en-US" sz="1400" b="1" dirty="0" smtClean="0">
                <a:latin typeface="Arial" pitchFamily="34" charset="0"/>
                <a:cs typeface="Arial" pitchFamily="34" charset="0"/>
              </a:rPr>
              <a:t>Eliminating need </a:t>
            </a:r>
            <a:r>
              <a:rPr lang="en-US" sz="1400" b="1" dirty="0">
                <a:latin typeface="Arial" pitchFamily="34" charset="0"/>
                <a:cs typeface="Arial" pitchFamily="34" charset="0"/>
              </a:rPr>
              <a:t>for candidates to raise money by having full public financing of political campaigns	</a:t>
            </a:r>
          </a:p>
          <a:p>
            <a:pPr>
              <a:lnSpc>
                <a:spcPts val="1500"/>
              </a:lnSpc>
              <a:spcBef>
                <a:spcPts val="3100"/>
              </a:spcBef>
            </a:pPr>
            <a:r>
              <a:rPr lang="en-US" sz="1400" b="1" dirty="0" smtClean="0">
                <a:latin typeface="Arial" pitchFamily="34" charset="0"/>
                <a:cs typeface="Arial" pitchFamily="34" charset="0"/>
              </a:rPr>
              <a:t>Encouraging </a:t>
            </a:r>
            <a:r>
              <a:rPr lang="en-US" sz="1400" b="1" dirty="0">
                <a:latin typeface="Arial" pitchFamily="34" charset="0"/>
                <a:cs typeface="Arial" pitchFamily="34" charset="0"/>
              </a:rPr>
              <a:t>citizens to participate in elections by matching their small contributions up to $200 with public funds	</a:t>
            </a:r>
          </a:p>
          <a:p>
            <a:pPr>
              <a:lnSpc>
                <a:spcPts val="1500"/>
              </a:lnSpc>
              <a:spcBef>
                <a:spcPts val="3100"/>
              </a:spcBef>
            </a:pPr>
            <a:r>
              <a:rPr lang="en-US" sz="1400" b="1" dirty="0" smtClean="0">
                <a:latin typeface="Arial" pitchFamily="34" charset="0"/>
                <a:cs typeface="Arial" pitchFamily="34" charset="0"/>
              </a:rPr>
              <a:t>Removing </a:t>
            </a:r>
            <a:r>
              <a:rPr lang="en-US" sz="1400" b="1" dirty="0">
                <a:latin typeface="Arial" pitchFamily="34" charset="0"/>
                <a:cs typeface="Arial" pitchFamily="34" charset="0"/>
              </a:rPr>
              <a:t>all restrictions on contributions to candidates, </a:t>
            </a:r>
            <a:r>
              <a:rPr lang="en-US" sz="1400" b="1" dirty="0" smtClean="0">
                <a:latin typeface="Arial" pitchFamily="34" charset="0"/>
                <a:cs typeface="Arial" pitchFamily="34" charset="0"/>
              </a:rPr>
              <a:t>PACs, </a:t>
            </a:r>
            <a:r>
              <a:rPr lang="en-US" sz="1400" b="1" dirty="0">
                <a:latin typeface="Arial" pitchFamily="34" charset="0"/>
                <a:cs typeface="Arial" pitchFamily="34" charset="0"/>
              </a:rPr>
              <a:t>Super PACs, and political parties while also requiring full disclosure of all </a:t>
            </a:r>
            <a:r>
              <a:rPr lang="en-US" sz="1400" b="1" dirty="0" smtClean="0">
                <a:latin typeface="Arial" pitchFamily="34" charset="0"/>
                <a:cs typeface="Arial" pitchFamily="34" charset="0"/>
              </a:rPr>
              <a:t>contributions</a:t>
            </a:r>
            <a:endParaRPr lang="en-US" sz="1400" b="1" dirty="0">
              <a:latin typeface="Arial" pitchFamily="34" charset="0"/>
              <a:cs typeface="Arial" pitchFamily="34" charset="0"/>
            </a:endParaRPr>
          </a:p>
        </p:txBody>
      </p:sp>
      <p:grpSp>
        <p:nvGrpSpPr>
          <p:cNvPr id="3" name="Group 2"/>
          <p:cNvGrpSpPr/>
          <p:nvPr/>
        </p:nvGrpSpPr>
        <p:grpSpPr>
          <a:xfrm>
            <a:off x="538444" y="1226014"/>
            <a:ext cx="8107701" cy="292228"/>
            <a:chOff x="538444" y="1168862"/>
            <a:chExt cx="8107701" cy="292228"/>
          </a:xfrm>
        </p:grpSpPr>
        <p:sp>
          <p:nvSpPr>
            <p:cNvPr id="24" name="Rectangle 23"/>
            <p:cNvSpPr/>
            <p:nvPr/>
          </p:nvSpPr>
          <p:spPr>
            <a:xfrm>
              <a:off x="538444" y="1168862"/>
              <a:ext cx="8107701" cy="292228"/>
            </a:xfrm>
            <a:prstGeom prst="rect">
              <a:avLst/>
            </a:prstGeom>
            <a:solidFill>
              <a:srgbClr val="FFFFFF"/>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nvGrpSpPr>
            <p:cNvPr id="25" name="Group 24"/>
            <p:cNvGrpSpPr/>
            <p:nvPr/>
          </p:nvGrpSpPr>
          <p:grpSpPr>
            <a:xfrm>
              <a:off x="700290" y="1184091"/>
              <a:ext cx="5019457" cy="276999"/>
              <a:chOff x="962526" y="1042737"/>
              <a:chExt cx="5019457" cy="276999"/>
            </a:xfrm>
          </p:grpSpPr>
          <p:sp>
            <p:nvSpPr>
              <p:cNvPr id="30" name="Rectangle 29"/>
              <p:cNvSpPr/>
              <p:nvPr/>
            </p:nvSpPr>
            <p:spPr>
              <a:xfrm>
                <a:off x="962526" y="1106905"/>
                <a:ext cx="160421" cy="160421"/>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138991" y="1042737"/>
                <a:ext cx="4842992" cy="276999"/>
              </a:xfrm>
              <a:prstGeom prst="rect">
                <a:avLst/>
              </a:prstGeom>
              <a:noFill/>
            </p:spPr>
            <p:txBody>
              <a:bodyPr wrap="none" rtlCol="0">
                <a:spAutoFit/>
              </a:bodyPr>
              <a:lstStyle/>
              <a:p>
                <a:r>
                  <a:rPr lang="en-US" sz="1200" b="1" dirty="0" smtClean="0">
                    <a:latin typeface="Arial" pitchFamily="34" charset="0"/>
                    <a:cs typeface="Arial" pitchFamily="34" charset="0"/>
                  </a:rPr>
                  <a:t>Strongly support this change to system for financing elections</a:t>
                </a:r>
                <a:endParaRPr lang="en-US" sz="1200" b="1" dirty="0">
                  <a:latin typeface="Arial" pitchFamily="34" charset="0"/>
                  <a:cs typeface="Arial" pitchFamily="34" charset="0"/>
                </a:endParaRPr>
              </a:p>
            </p:txBody>
          </p:sp>
        </p:grpSp>
        <p:grpSp>
          <p:nvGrpSpPr>
            <p:cNvPr id="27" name="Group 26"/>
            <p:cNvGrpSpPr/>
            <p:nvPr/>
          </p:nvGrpSpPr>
          <p:grpSpPr>
            <a:xfrm>
              <a:off x="5872147" y="1184091"/>
              <a:ext cx="2647013" cy="276999"/>
              <a:chOff x="962526" y="1042737"/>
              <a:chExt cx="2647013" cy="276999"/>
            </a:xfrm>
          </p:grpSpPr>
          <p:sp>
            <p:nvSpPr>
              <p:cNvPr id="28" name="Rectangle 27"/>
              <p:cNvSpPr/>
              <p:nvPr/>
            </p:nvSpPr>
            <p:spPr>
              <a:xfrm>
                <a:off x="962526" y="1106905"/>
                <a:ext cx="160421" cy="160421"/>
              </a:xfrm>
              <a:prstGeom prst="rect">
                <a:avLst/>
              </a:prstGeom>
              <a:solidFill>
                <a:schemeClr val="accent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138991" y="1042737"/>
                <a:ext cx="2470548" cy="276999"/>
              </a:xfrm>
              <a:prstGeom prst="rect">
                <a:avLst/>
              </a:prstGeom>
              <a:noFill/>
            </p:spPr>
            <p:txBody>
              <a:bodyPr wrap="none" rtlCol="0">
                <a:spAutoFit/>
              </a:bodyPr>
              <a:lstStyle/>
              <a:p>
                <a:r>
                  <a:rPr lang="en-US" sz="1200" b="1" dirty="0" smtClean="0">
                    <a:latin typeface="Arial" pitchFamily="34" charset="0"/>
                    <a:cs typeface="Arial" pitchFamily="34" charset="0"/>
                  </a:rPr>
                  <a:t>Somewhat support this change</a:t>
                </a:r>
                <a:endParaRPr lang="en-US" sz="1200" b="1" dirty="0">
                  <a:latin typeface="Arial" pitchFamily="34" charset="0"/>
                  <a:cs typeface="Arial" pitchFamily="34" charset="0"/>
                </a:endParaRPr>
              </a:p>
            </p:txBody>
          </p:sp>
        </p:grpSp>
      </p:grpSp>
    </p:spTree>
    <p:extLst>
      <p:ext uri="{BB962C8B-B14F-4D97-AF65-F5344CB8AC3E}">
        <p14:creationId xmlns:p14="http://schemas.microsoft.com/office/powerpoint/2010/main" val="87325527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75" y="323650"/>
            <a:ext cx="7849225" cy="548640"/>
          </a:xfrm>
        </p:spPr>
        <p:txBody>
          <a:bodyPr/>
          <a:lstStyle/>
          <a:p>
            <a:r>
              <a:rPr lang="en-US" dirty="0"/>
              <a:t>95% of Democrats and 88% of Republicans Support Disclosure Reform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8200309"/>
              </p:ext>
            </p:extLst>
          </p:nvPr>
        </p:nvGraphicFramePr>
        <p:xfrm>
          <a:off x="761078" y="1550548"/>
          <a:ext cx="7159610" cy="494096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14</a:t>
            </a:fld>
            <a:endParaRPr lang="en-US"/>
          </a:p>
        </p:txBody>
      </p:sp>
      <p:sp>
        <p:nvSpPr>
          <p:cNvPr id="22" name="TextBox 21"/>
          <p:cNvSpPr txBox="1"/>
          <p:nvPr/>
        </p:nvSpPr>
        <p:spPr>
          <a:xfrm>
            <a:off x="382175" y="1639449"/>
            <a:ext cx="7110344" cy="4093428"/>
          </a:xfrm>
          <a:prstGeom prst="rect">
            <a:avLst/>
          </a:prstGeom>
          <a:noFill/>
        </p:spPr>
        <p:txBody>
          <a:bodyPr wrap="square" rtlCol="0">
            <a:spAutoFit/>
          </a:bodyPr>
          <a:lstStyle/>
          <a:p>
            <a:pPr>
              <a:lnSpc>
                <a:spcPts val="1700"/>
              </a:lnSpc>
              <a:spcBef>
                <a:spcPts val="4200"/>
              </a:spcBef>
            </a:pPr>
            <a:r>
              <a:rPr lang="en-US" sz="1400" b="1" dirty="0" smtClean="0">
                <a:latin typeface="Arial" pitchFamily="34" charset="0"/>
                <a:cs typeface="Arial" pitchFamily="34" charset="0"/>
              </a:rPr>
              <a:t>Disclose </a:t>
            </a:r>
            <a:r>
              <a:rPr lang="en-US" sz="1400" b="1" dirty="0">
                <a:latin typeface="Arial" pitchFamily="34" charset="0"/>
                <a:cs typeface="Arial" pitchFamily="34" charset="0"/>
              </a:rPr>
              <a:t>all individual, corporate, </a:t>
            </a:r>
            <a:r>
              <a:rPr lang="en-US" sz="1400" b="1" dirty="0" smtClean="0">
                <a:latin typeface="Arial" pitchFamily="34" charset="0"/>
                <a:cs typeface="Arial" pitchFamily="34" charset="0"/>
              </a:rPr>
              <a:t>labor </a:t>
            </a:r>
            <a:r>
              <a:rPr lang="en-US" sz="1400" b="1" dirty="0">
                <a:latin typeface="Arial" pitchFamily="34" charset="0"/>
                <a:cs typeface="Arial" pitchFamily="34" charset="0"/>
              </a:rPr>
              <a:t>contributions </a:t>
            </a:r>
            <a:r>
              <a:rPr lang="en-US" sz="1400" b="1" dirty="0" smtClean="0">
                <a:latin typeface="Arial" pitchFamily="34" charset="0"/>
                <a:cs typeface="Arial" pitchFamily="34" charset="0"/>
              </a:rPr>
              <a:t>to political campaigns</a:t>
            </a:r>
            <a:r>
              <a:rPr lang="en-US" sz="1400" b="1" dirty="0">
                <a:latin typeface="Arial" pitchFamily="34" charset="0"/>
                <a:cs typeface="Arial" pitchFamily="34" charset="0"/>
              </a:rPr>
              <a:t>	</a:t>
            </a:r>
          </a:p>
          <a:p>
            <a:pPr>
              <a:lnSpc>
                <a:spcPts val="1700"/>
              </a:lnSpc>
              <a:spcBef>
                <a:spcPts val="4200"/>
              </a:spcBef>
            </a:pPr>
            <a:r>
              <a:rPr lang="en-US" sz="1400" b="1" dirty="0" smtClean="0">
                <a:latin typeface="Arial" pitchFamily="34" charset="0"/>
                <a:cs typeface="Arial" pitchFamily="34" charset="0"/>
              </a:rPr>
              <a:t>Reduce influence </a:t>
            </a:r>
            <a:r>
              <a:rPr lang="en-US" sz="1400" b="1" dirty="0">
                <a:latin typeface="Arial" pitchFamily="34" charset="0"/>
                <a:cs typeface="Arial" pitchFamily="34" charset="0"/>
              </a:rPr>
              <a:t>of individual </a:t>
            </a:r>
            <a:r>
              <a:rPr lang="en-US" sz="1400" b="1" dirty="0" smtClean="0">
                <a:latin typeface="Arial" pitchFamily="34" charset="0"/>
                <a:cs typeface="Arial" pitchFamily="34" charset="0"/>
              </a:rPr>
              <a:t>donors: limit total amount they may contribute</a:t>
            </a:r>
          </a:p>
          <a:p>
            <a:pPr>
              <a:lnSpc>
                <a:spcPts val="1700"/>
              </a:lnSpc>
              <a:spcBef>
                <a:spcPts val="4200"/>
              </a:spcBef>
            </a:pPr>
            <a:r>
              <a:rPr lang="en-US" sz="1400" b="1" dirty="0" smtClean="0">
                <a:latin typeface="Arial" pitchFamily="34" charset="0"/>
                <a:cs typeface="Arial" pitchFamily="34" charset="0"/>
              </a:rPr>
              <a:t>Encourage </a:t>
            </a:r>
            <a:r>
              <a:rPr lang="en-US" sz="1400" b="1" dirty="0">
                <a:latin typeface="Arial" pitchFamily="34" charset="0"/>
                <a:cs typeface="Arial" pitchFamily="34" charset="0"/>
              </a:rPr>
              <a:t>individual contributions, </a:t>
            </a:r>
            <a:r>
              <a:rPr lang="en-US" sz="1400" b="1" dirty="0" smtClean="0">
                <a:latin typeface="Arial" pitchFamily="34" charset="0"/>
                <a:cs typeface="Arial" pitchFamily="34" charset="0"/>
              </a:rPr>
              <a:t>especially small, by </a:t>
            </a:r>
            <a:r>
              <a:rPr lang="en-US" sz="1400" b="1" dirty="0">
                <a:latin typeface="Arial" pitchFamily="34" charset="0"/>
                <a:cs typeface="Arial" pitchFamily="34" charset="0"/>
              </a:rPr>
              <a:t>giving </a:t>
            </a:r>
            <a:r>
              <a:rPr lang="en-US" sz="1400" b="1" dirty="0" smtClean="0">
                <a:latin typeface="Arial" pitchFamily="34" charset="0"/>
                <a:cs typeface="Arial" pitchFamily="34" charset="0"/>
              </a:rPr>
              <a:t>tax-exempt status</a:t>
            </a:r>
          </a:p>
          <a:p>
            <a:pPr>
              <a:lnSpc>
                <a:spcPts val="1700"/>
              </a:lnSpc>
              <a:spcBef>
                <a:spcPts val="4200"/>
              </a:spcBef>
            </a:pPr>
            <a:r>
              <a:rPr lang="en-US" sz="1400" b="1" dirty="0" smtClean="0">
                <a:latin typeface="Arial" pitchFamily="34" charset="0"/>
                <a:cs typeface="Arial" pitchFamily="34" charset="0"/>
              </a:rPr>
              <a:t>Eliminate need </a:t>
            </a:r>
            <a:r>
              <a:rPr lang="en-US" sz="1400" b="1" dirty="0">
                <a:latin typeface="Arial" pitchFamily="34" charset="0"/>
                <a:cs typeface="Arial" pitchFamily="34" charset="0"/>
              </a:rPr>
              <a:t>for candidates to raise </a:t>
            </a:r>
            <a:r>
              <a:rPr lang="en-US" sz="1400" b="1" dirty="0" smtClean="0">
                <a:latin typeface="Arial" pitchFamily="34" charset="0"/>
                <a:cs typeface="Arial" pitchFamily="34" charset="0"/>
              </a:rPr>
              <a:t>money: full </a:t>
            </a:r>
            <a:r>
              <a:rPr lang="en-US" sz="1400" b="1" dirty="0">
                <a:latin typeface="Arial" pitchFamily="34" charset="0"/>
                <a:cs typeface="Arial" pitchFamily="34" charset="0"/>
              </a:rPr>
              <a:t>public financing 	</a:t>
            </a:r>
          </a:p>
          <a:p>
            <a:pPr>
              <a:lnSpc>
                <a:spcPts val="1700"/>
              </a:lnSpc>
              <a:spcBef>
                <a:spcPts val="4200"/>
              </a:spcBef>
            </a:pPr>
            <a:r>
              <a:rPr lang="en-US" sz="1400" b="1" dirty="0" smtClean="0">
                <a:latin typeface="Arial" pitchFamily="34" charset="0"/>
                <a:cs typeface="Arial" pitchFamily="34" charset="0"/>
              </a:rPr>
              <a:t>Encourage </a:t>
            </a:r>
            <a:r>
              <a:rPr lang="en-US" sz="1400" b="1" dirty="0">
                <a:latin typeface="Arial" pitchFamily="34" charset="0"/>
                <a:cs typeface="Arial" pitchFamily="34" charset="0"/>
              </a:rPr>
              <a:t>citizens to participate </a:t>
            </a:r>
            <a:r>
              <a:rPr lang="en-US" sz="1400" b="1" dirty="0" smtClean="0">
                <a:latin typeface="Arial" pitchFamily="34" charset="0"/>
                <a:cs typeface="Arial" pitchFamily="34" charset="0"/>
              </a:rPr>
              <a:t>by </a:t>
            </a:r>
            <a:r>
              <a:rPr lang="en-US" sz="1400" b="1" dirty="0">
                <a:latin typeface="Arial" pitchFamily="34" charset="0"/>
                <a:cs typeface="Arial" pitchFamily="34" charset="0"/>
              </a:rPr>
              <a:t>matching </a:t>
            </a:r>
            <a:r>
              <a:rPr lang="en-US" sz="1400" b="1" dirty="0" smtClean="0">
                <a:latin typeface="Arial" pitchFamily="34" charset="0"/>
                <a:cs typeface="Arial" pitchFamily="34" charset="0"/>
              </a:rPr>
              <a:t>small </a:t>
            </a:r>
            <a:r>
              <a:rPr lang="en-US" sz="1400" b="1" dirty="0">
                <a:latin typeface="Arial" pitchFamily="34" charset="0"/>
                <a:cs typeface="Arial" pitchFamily="34" charset="0"/>
              </a:rPr>
              <a:t>contributions up to $</a:t>
            </a:r>
            <a:r>
              <a:rPr lang="en-US" sz="1400" b="1" dirty="0" smtClean="0">
                <a:latin typeface="Arial" pitchFamily="34" charset="0"/>
                <a:cs typeface="Arial" pitchFamily="34" charset="0"/>
              </a:rPr>
              <a:t>200</a:t>
            </a:r>
            <a:endParaRPr lang="en-US" sz="1400" b="1" dirty="0">
              <a:latin typeface="Arial" pitchFamily="34" charset="0"/>
              <a:cs typeface="Arial" pitchFamily="34" charset="0"/>
            </a:endParaRPr>
          </a:p>
          <a:p>
            <a:pPr>
              <a:lnSpc>
                <a:spcPts val="1700"/>
              </a:lnSpc>
              <a:spcBef>
                <a:spcPts val="4200"/>
              </a:spcBef>
            </a:pPr>
            <a:r>
              <a:rPr lang="en-US" sz="1400" b="1" dirty="0" smtClean="0">
                <a:latin typeface="Arial" pitchFamily="34" charset="0"/>
                <a:cs typeface="Arial" pitchFamily="34" charset="0"/>
              </a:rPr>
              <a:t>Remove </a:t>
            </a:r>
            <a:r>
              <a:rPr lang="en-US" sz="1400" b="1" dirty="0">
                <a:latin typeface="Arial" pitchFamily="34" charset="0"/>
                <a:cs typeface="Arial" pitchFamily="34" charset="0"/>
              </a:rPr>
              <a:t>all restrictions on </a:t>
            </a:r>
            <a:r>
              <a:rPr lang="en-US" sz="1400" b="1" dirty="0" smtClean="0">
                <a:latin typeface="Arial" pitchFamily="34" charset="0"/>
                <a:cs typeface="Arial" pitchFamily="34" charset="0"/>
              </a:rPr>
              <a:t>contributions </a:t>
            </a:r>
            <a:r>
              <a:rPr lang="en-US" sz="1400" b="1" dirty="0">
                <a:latin typeface="Arial" pitchFamily="34" charset="0"/>
                <a:cs typeface="Arial" pitchFamily="34" charset="0"/>
              </a:rPr>
              <a:t>while </a:t>
            </a:r>
            <a:r>
              <a:rPr lang="en-US" sz="1400" b="1" dirty="0" smtClean="0">
                <a:latin typeface="Arial" pitchFamily="34" charset="0"/>
                <a:cs typeface="Arial" pitchFamily="34" charset="0"/>
              </a:rPr>
              <a:t>requiring </a:t>
            </a:r>
            <a:r>
              <a:rPr lang="en-US" sz="1400" b="1" dirty="0">
                <a:latin typeface="Arial" pitchFamily="34" charset="0"/>
                <a:cs typeface="Arial" pitchFamily="34" charset="0"/>
              </a:rPr>
              <a:t>full </a:t>
            </a:r>
            <a:r>
              <a:rPr lang="en-US" sz="1400" b="1" dirty="0" smtClean="0">
                <a:latin typeface="Arial" pitchFamily="34" charset="0"/>
                <a:cs typeface="Arial" pitchFamily="34" charset="0"/>
              </a:rPr>
              <a:t>disclosure of all</a:t>
            </a:r>
            <a:endParaRPr lang="en-US" sz="1400" b="1" dirty="0">
              <a:latin typeface="Arial" pitchFamily="34" charset="0"/>
              <a:cs typeface="Arial" pitchFamily="34" charset="0"/>
            </a:endParaRPr>
          </a:p>
        </p:txBody>
      </p:sp>
      <p:grpSp>
        <p:nvGrpSpPr>
          <p:cNvPr id="27" name="Group 26"/>
          <p:cNvGrpSpPr/>
          <p:nvPr/>
        </p:nvGrpSpPr>
        <p:grpSpPr>
          <a:xfrm>
            <a:off x="1328155" y="1084410"/>
            <a:ext cx="6565580" cy="440954"/>
            <a:chOff x="1328155" y="919310"/>
            <a:chExt cx="6565580" cy="440954"/>
          </a:xfrm>
        </p:grpSpPr>
        <p:sp>
          <p:nvSpPr>
            <p:cNvPr id="28" name="Rectangle 27"/>
            <p:cNvSpPr/>
            <p:nvPr/>
          </p:nvSpPr>
          <p:spPr>
            <a:xfrm>
              <a:off x="1328155" y="919310"/>
              <a:ext cx="6565580" cy="440954"/>
            </a:xfrm>
            <a:prstGeom prst="rect">
              <a:avLst/>
            </a:prstGeom>
            <a:solidFill>
              <a:srgbClr val="FFFFFF"/>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nvGrpSpPr>
            <p:cNvPr id="29" name="Group 28"/>
            <p:cNvGrpSpPr/>
            <p:nvPr/>
          </p:nvGrpSpPr>
          <p:grpSpPr>
            <a:xfrm>
              <a:off x="1447358" y="995409"/>
              <a:ext cx="6393664" cy="276999"/>
              <a:chOff x="1447358" y="995409"/>
              <a:chExt cx="6393664" cy="276999"/>
            </a:xfrm>
          </p:grpSpPr>
          <p:sp>
            <p:nvSpPr>
              <p:cNvPr id="30" name="Rectangle 29"/>
              <p:cNvSpPr/>
              <p:nvPr/>
            </p:nvSpPr>
            <p:spPr>
              <a:xfrm>
                <a:off x="1447358" y="1059577"/>
                <a:ext cx="160421" cy="160421"/>
              </a:xfrm>
              <a:prstGeom prst="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623823" y="995409"/>
                <a:ext cx="2792752" cy="276999"/>
              </a:xfrm>
              <a:prstGeom prst="rect">
                <a:avLst/>
              </a:prstGeom>
              <a:noFill/>
            </p:spPr>
            <p:txBody>
              <a:bodyPr wrap="none" rtlCol="0">
                <a:spAutoFit/>
              </a:bodyPr>
              <a:lstStyle/>
              <a:p>
                <a:r>
                  <a:rPr lang="en-US" sz="1200" b="1" dirty="0" smtClean="0">
                    <a:latin typeface="Arial" pitchFamily="34" charset="0"/>
                    <a:cs typeface="Arial" pitchFamily="34" charset="0"/>
                  </a:rPr>
                  <a:t>Democrats who support this reform</a:t>
                </a:r>
                <a:endParaRPr lang="en-US" sz="1200" b="1" dirty="0">
                  <a:latin typeface="Arial" pitchFamily="34" charset="0"/>
                  <a:cs typeface="Arial" pitchFamily="34" charset="0"/>
                </a:endParaRPr>
              </a:p>
            </p:txBody>
          </p:sp>
          <p:sp>
            <p:nvSpPr>
              <p:cNvPr id="32" name="Rectangle 31"/>
              <p:cNvSpPr/>
              <p:nvPr/>
            </p:nvSpPr>
            <p:spPr>
              <a:xfrm>
                <a:off x="4748374" y="1059577"/>
                <a:ext cx="160421" cy="160421"/>
              </a:xfrm>
              <a:prstGeom prst="rect">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924839" y="995409"/>
                <a:ext cx="2916183" cy="276999"/>
              </a:xfrm>
              <a:prstGeom prst="rect">
                <a:avLst/>
              </a:prstGeom>
              <a:noFill/>
            </p:spPr>
            <p:txBody>
              <a:bodyPr wrap="none" rtlCol="0">
                <a:spAutoFit/>
              </a:bodyPr>
              <a:lstStyle/>
              <a:p>
                <a:r>
                  <a:rPr lang="en-US" sz="1200" b="1" dirty="0" smtClean="0">
                    <a:latin typeface="Arial" pitchFamily="34" charset="0"/>
                    <a:cs typeface="Arial" pitchFamily="34" charset="0"/>
                  </a:rPr>
                  <a:t>Republicans who support this reform</a:t>
                </a:r>
                <a:endParaRPr lang="en-US" sz="1200" b="1" dirty="0">
                  <a:latin typeface="Arial" pitchFamily="34" charset="0"/>
                  <a:cs typeface="Arial" pitchFamily="34" charset="0"/>
                </a:endParaRPr>
              </a:p>
            </p:txBody>
          </p:sp>
        </p:grpSp>
      </p:grpSp>
    </p:spTree>
    <p:extLst>
      <p:ext uri="{BB962C8B-B14F-4D97-AF65-F5344CB8AC3E}">
        <p14:creationId xmlns:p14="http://schemas.microsoft.com/office/powerpoint/2010/main" val="155549145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209" y="565785"/>
            <a:ext cx="8469712" cy="548640"/>
          </a:xfrm>
        </p:spPr>
        <p:txBody>
          <a:bodyPr/>
          <a:lstStyle/>
          <a:p>
            <a:r>
              <a:rPr lang="en-US" dirty="0"/>
              <a:t>70% Believe Current Super PACs Should Be Made Illegal</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3132937"/>
              </p:ext>
            </p:extLst>
          </p:nvPr>
        </p:nvGraphicFramePr>
        <p:xfrm>
          <a:off x="0" y="2949443"/>
          <a:ext cx="9144000" cy="17894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15</a:t>
            </a:fld>
            <a:endParaRPr lang="en-US"/>
          </a:p>
        </p:txBody>
      </p:sp>
      <p:sp>
        <p:nvSpPr>
          <p:cNvPr id="6" name="TextBox 5"/>
          <p:cNvSpPr txBox="1"/>
          <p:nvPr/>
        </p:nvSpPr>
        <p:spPr>
          <a:xfrm>
            <a:off x="256580" y="1761364"/>
            <a:ext cx="8334224" cy="1477328"/>
          </a:xfrm>
          <a:prstGeom prst="rect">
            <a:avLst/>
          </a:prstGeom>
          <a:noFill/>
        </p:spPr>
        <p:txBody>
          <a:bodyPr wrap="square" rtlCol="0">
            <a:spAutoFit/>
          </a:bodyPr>
          <a:lstStyle/>
          <a:p>
            <a:pPr algn="just"/>
            <a:r>
              <a:rPr lang="en-US" b="1" dirty="0" smtClean="0">
                <a:latin typeface="Arial" pitchFamily="34" charset="0"/>
                <a:cs typeface="Arial" pitchFamily="34" charset="0"/>
              </a:rPr>
              <a:t>Organizations </a:t>
            </a:r>
            <a:r>
              <a:rPr lang="en-US" b="1" dirty="0">
                <a:latin typeface="Arial" pitchFamily="34" charset="0"/>
                <a:cs typeface="Arial" pitchFamily="34" charset="0"/>
              </a:rPr>
              <a:t>known as Super PACs can raise and spend unlimited amounts of money on behalf of candidates they support.  (Supporters say this is a form of free speech) while (opponents say this allows groups or wealthy individuals to have unfair influence.)  Do you believe it should be legal or illegal for </a:t>
            </a:r>
            <a:r>
              <a:rPr lang="en-US" b="1">
                <a:latin typeface="Arial" pitchFamily="34" charset="0"/>
                <a:cs typeface="Arial" pitchFamily="34" charset="0"/>
              </a:rPr>
              <a:t>these </a:t>
            </a:r>
            <a:r>
              <a:rPr lang="en-US" b="1" smtClean="0">
                <a:latin typeface="Arial" pitchFamily="34" charset="0"/>
                <a:cs typeface="Arial" pitchFamily="34" charset="0"/>
              </a:rPr>
              <a:t>Super PACs </a:t>
            </a:r>
            <a:r>
              <a:rPr lang="en-US" b="1" dirty="0">
                <a:latin typeface="Arial" pitchFamily="34" charset="0"/>
                <a:cs typeface="Arial" pitchFamily="34" charset="0"/>
              </a:rPr>
              <a:t>to operate?</a:t>
            </a:r>
          </a:p>
        </p:txBody>
      </p:sp>
      <p:sp>
        <p:nvSpPr>
          <p:cNvPr id="8" name="TextBox 7"/>
          <p:cNvSpPr txBox="1"/>
          <p:nvPr/>
        </p:nvSpPr>
        <p:spPr>
          <a:xfrm>
            <a:off x="1669249" y="3652745"/>
            <a:ext cx="3019545" cy="584775"/>
          </a:xfrm>
          <a:prstGeom prst="rect">
            <a:avLst/>
          </a:prstGeom>
          <a:noFill/>
        </p:spPr>
        <p:txBody>
          <a:bodyPr wrap="none" rtlCol="0">
            <a:spAutoFit/>
          </a:bodyPr>
          <a:lstStyle/>
          <a:p>
            <a:pPr algn="ctr"/>
            <a:r>
              <a:rPr lang="en-US" sz="1600" b="1" dirty="0" smtClean="0">
                <a:solidFill>
                  <a:schemeClr val="bg1"/>
                </a:solidFill>
                <a:latin typeface="Arial" pitchFamily="34" charset="0"/>
                <a:cs typeface="Arial" pitchFamily="34" charset="0"/>
              </a:rPr>
              <a:t>Super PACs should be illegal</a:t>
            </a:r>
          </a:p>
          <a:p>
            <a:pPr algn="ctr"/>
            <a:r>
              <a:rPr lang="en-US" sz="1600" b="1" dirty="0" smtClean="0">
                <a:solidFill>
                  <a:schemeClr val="bg1"/>
                </a:solidFill>
                <a:latin typeface="Arial" pitchFamily="34" charset="0"/>
                <a:cs typeface="Arial" pitchFamily="34" charset="0"/>
              </a:rPr>
              <a:t>70% </a:t>
            </a:r>
            <a:r>
              <a:rPr lang="en-US" sz="1400" i="1" dirty="0" smtClean="0">
                <a:solidFill>
                  <a:schemeClr val="bg1"/>
                </a:solidFill>
                <a:latin typeface="Arial" pitchFamily="34" charset="0"/>
                <a:cs typeface="Arial" pitchFamily="34" charset="0"/>
              </a:rPr>
              <a:t>(40% feel strongly)</a:t>
            </a:r>
            <a:endParaRPr lang="en-US" sz="1400" i="1" dirty="0">
              <a:solidFill>
                <a:schemeClr val="bg1"/>
              </a:solidFill>
              <a:latin typeface="Arial" pitchFamily="34" charset="0"/>
              <a:cs typeface="Arial" pitchFamily="34" charset="0"/>
            </a:endParaRPr>
          </a:p>
        </p:txBody>
      </p:sp>
      <p:sp>
        <p:nvSpPr>
          <p:cNvPr id="13" name="TextBox 12"/>
          <p:cNvSpPr txBox="1"/>
          <p:nvPr/>
        </p:nvSpPr>
        <p:spPr>
          <a:xfrm>
            <a:off x="6117501" y="3449387"/>
            <a:ext cx="1678665" cy="861774"/>
          </a:xfrm>
          <a:prstGeom prst="rect">
            <a:avLst/>
          </a:prstGeom>
          <a:noFill/>
        </p:spPr>
        <p:txBody>
          <a:bodyPr wrap="none" rtlCol="0">
            <a:spAutoFit/>
          </a:bodyPr>
          <a:lstStyle/>
          <a:p>
            <a:pPr algn="ctr">
              <a:lnSpc>
                <a:spcPts val="1500"/>
              </a:lnSpc>
            </a:pPr>
            <a:endParaRPr lang="en-US" sz="1600" b="1" dirty="0" smtClean="0">
              <a:solidFill>
                <a:schemeClr val="bg1"/>
              </a:solidFill>
              <a:latin typeface="Arial" pitchFamily="34" charset="0"/>
              <a:cs typeface="Arial" pitchFamily="34" charset="0"/>
            </a:endParaRPr>
          </a:p>
          <a:p>
            <a:pPr algn="ctr">
              <a:lnSpc>
                <a:spcPts val="1500"/>
              </a:lnSpc>
            </a:pPr>
            <a:r>
              <a:rPr lang="en-US" sz="1600" b="1" dirty="0" smtClean="0">
                <a:solidFill>
                  <a:schemeClr val="bg1"/>
                </a:solidFill>
                <a:latin typeface="Arial" pitchFamily="34" charset="0"/>
                <a:cs typeface="Arial" pitchFamily="34" charset="0"/>
              </a:rPr>
              <a:t>Super PACs </a:t>
            </a:r>
            <a:br>
              <a:rPr lang="en-US" sz="1600" b="1" dirty="0" smtClean="0">
                <a:solidFill>
                  <a:schemeClr val="bg1"/>
                </a:solidFill>
                <a:latin typeface="Arial" pitchFamily="34" charset="0"/>
                <a:cs typeface="Arial" pitchFamily="34" charset="0"/>
              </a:rPr>
            </a:br>
            <a:r>
              <a:rPr lang="en-US" sz="1600" b="1" dirty="0" smtClean="0">
                <a:solidFill>
                  <a:schemeClr val="bg1"/>
                </a:solidFill>
                <a:latin typeface="Arial" pitchFamily="34" charset="0"/>
                <a:cs typeface="Arial" pitchFamily="34" charset="0"/>
              </a:rPr>
              <a:t>should be legal</a:t>
            </a:r>
          </a:p>
          <a:p>
            <a:pPr algn="ctr">
              <a:lnSpc>
                <a:spcPts val="1500"/>
              </a:lnSpc>
            </a:pPr>
            <a:r>
              <a:rPr lang="en-US" sz="1600" b="1" dirty="0" smtClean="0">
                <a:solidFill>
                  <a:schemeClr val="bg1"/>
                </a:solidFill>
                <a:latin typeface="Arial" pitchFamily="34" charset="0"/>
                <a:cs typeface="Arial" pitchFamily="34" charset="0"/>
              </a:rPr>
              <a:t>28%</a:t>
            </a:r>
            <a:endParaRPr lang="en-US" sz="1600" b="1" i="1" dirty="0">
              <a:solidFill>
                <a:schemeClr val="bg1"/>
              </a:solidFill>
              <a:latin typeface="Arial" pitchFamily="34" charset="0"/>
              <a:cs typeface="Arial" pitchFamily="34" charset="0"/>
            </a:endParaRPr>
          </a:p>
        </p:txBody>
      </p:sp>
      <p:sp>
        <p:nvSpPr>
          <p:cNvPr id="14" name="TextBox 13"/>
          <p:cNvSpPr txBox="1"/>
          <p:nvPr/>
        </p:nvSpPr>
        <p:spPr>
          <a:xfrm>
            <a:off x="5474961" y="4237520"/>
            <a:ext cx="764953" cy="461665"/>
          </a:xfrm>
          <a:prstGeom prst="rect">
            <a:avLst/>
          </a:prstGeom>
          <a:noFill/>
        </p:spPr>
        <p:txBody>
          <a:bodyPr wrap="none" rtlCol="0">
            <a:spAutoFit/>
          </a:bodyPr>
          <a:lstStyle/>
          <a:p>
            <a:pPr algn="ctr"/>
            <a:r>
              <a:rPr lang="en-US" sz="1200" dirty="0" smtClean="0">
                <a:latin typeface="Arial" pitchFamily="34" charset="0"/>
                <a:cs typeface="Arial" pitchFamily="34" charset="0"/>
              </a:rPr>
              <a:t>Not sure</a:t>
            </a:r>
          </a:p>
          <a:p>
            <a:pPr algn="ctr"/>
            <a:r>
              <a:rPr lang="en-US" sz="1200" dirty="0" smtClean="0">
                <a:latin typeface="Arial" pitchFamily="34" charset="0"/>
                <a:cs typeface="Arial" pitchFamily="34" charset="0"/>
              </a:rPr>
              <a:t>2%</a:t>
            </a:r>
            <a:endParaRPr lang="en-US" sz="1200" i="1" dirty="0">
              <a:latin typeface="Arial" pitchFamily="34" charset="0"/>
              <a:cs typeface="Arial" pitchFamily="34" charset="0"/>
            </a:endParaRPr>
          </a:p>
        </p:txBody>
      </p:sp>
    </p:spTree>
    <p:extLst>
      <p:ext uri="{BB962C8B-B14F-4D97-AF65-F5344CB8AC3E}">
        <p14:creationId xmlns:p14="http://schemas.microsoft.com/office/powerpoint/2010/main" val="79526731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675" y="365760"/>
            <a:ext cx="8469712" cy="548640"/>
          </a:xfrm>
        </p:spPr>
        <p:txBody>
          <a:bodyPr/>
          <a:lstStyle/>
          <a:p>
            <a:r>
              <a:rPr lang="en-US" dirty="0" smtClean="0"/>
              <a:t>89% Support Limits </a:t>
            </a:r>
            <a:r>
              <a:rPr lang="en-US" dirty="0"/>
              <a:t>On </a:t>
            </a:r>
            <a:r>
              <a:rPr lang="en-US" dirty="0" smtClean="0"/>
              <a:t>Donations To Political Candidates And Groups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6492103"/>
              </p:ext>
            </p:extLst>
          </p:nvPr>
        </p:nvGraphicFramePr>
        <p:xfrm>
          <a:off x="1254461" y="2087001"/>
          <a:ext cx="7889539" cy="424597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16</a:t>
            </a:fld>
            <a:endParaRPr lang="en-US"/>
          </a:p>
        </p:txBody>
      </p:sp>
      <p:sp>
        <p:nvSpPr>
          <p:cNvPr id="6" name="TextBox 5"/>
          <p:cNvSpPr txBox="1"/>
          <p:nvPr/>
        </p:nvSpPr>
        <p:spPr>
          <a:xfrm>
            <a:off x="256580" y="1556486"/>
            <a:ext cx="8334224" cy="923330"/>
          </a:xfrm>
          <a:prstGeom prst="rect">
            <a:avLst/>
          </a:prstGeom>
          <a:noFill/>
        </p:spPr>
        <p:txBody>
          <a:bodyPr wrap="square" rtlCol="0">
            <a:spAutoFit/>
          </a:bodyPr>
          <a:lstStyle/>
          <a:p>
            <a:pPr algn="just"/>
            <a:r>
              <a:rPr lang="en-US" b="1" dirty="0">
                <a:latin typeface="Arial" pitchFamily="34" charset="0"/>
                <a:cs typeface="Arial" pitchFamily="34" charset="0"/>
              </a:rPr>
              <a:t>Should there be limits on </a:t>
            </a:r>
            <a:r>
              <a:rPr lang="en-US" b="1" dirty="0" smtClean="0">
                <a:latin typeface="Arial" pitchFamily="34" charset="0"/>
                <a:cs typeface="Arial" pitchFamily="34" charset="0"/>
              </a:rPr>
              <a:t>the </a:t>
            </a:r>
            <a:r>
              <a:rPr lang="en-US" b="1" dirty="0">
                <a:latin typeface="Arial" pitchFamily="34" charset="0"/>
                <a:cs typeface="Arial" pitchFamily="34" charset="0"/>
              </a:rPr>
              <a:t>amount of money </a:t>
            </a:r>
            <a:r>
              <a:rPr lang="en-US" b="1" dirty="0" smtClean="0">
                <a:latin typeface="Arial" pitchFamily="34" charset="0"/>
                <a:cs typeface="Arial" pitchFamily="34" charset="0"/>
              </a:rPr>
              <a:t>individuals</a:t>
            </a:r>
            <a:r>
              <a:rPr lang="en-US" b="1" dirty="0">
                <a:latin typeface="Arial" pitchFamily="34" charset="0"/>
                <a:cs typeface="Arial" pitchFamily="34" charset="0"/>
              </a:rPr>
              <a:t>, corporations, and labor unions </a:t>
            </a:r>
            <a:r>
              <a:rPr lang="en-US" b="1" dirty="0">
                <a:solidFill>
                  <a:schemeClr val="accent4"/>
                </a:solidFill>
                <a:latin typeface="Arial" pitchFamily="34" charset="0"/>
                <a:cs typeface="Arial" pitchFamily="34" charset="0"/>
              </a:rPr>
              <a:t>can give to political candidates </a:t>
            </a:r>
            <a:r>
              <a:rPr lang="en-US" b="1" dirty="0">
                <a:latin typeface="Arial" pitchFamily="34" charset="0"/>
                <a:cs typeface="Arial" pitchFamily="34" charset="0"/>
              </a:rPr>
              <a:t>and independent political organizations?</a:t>
            </a:r>
          </a:p>
        </p:txBody>
      </p:sp>
      <p:sp>
        <p:nvSpPr>
          <p:cNvPr id="33" name="TextBox 32"/>
          <p:cNvSpPr txBox="1"/>
          <p:nvPr/>
        </p:nvSpPr>
        <p:spPr>
          <a:xfrm>
            <a:off x="482209" y="2526460"/>
            <a:ext cx="1221808" cy="1220847"/>
          </a:xfrm>
          <a:prstGeom prst="rect">
            <a:avLst/>
          </a:prstGeom>
          <a:noFill/>
        </p:spPr>
        <p:txBody>
          <a:bodyPr wrap="none" rtlCol="0">
            <a:spAutoFit/>
          </a:bodyPr>
          <a:lstStyle/>
          <a:p>
            <a:pPr algn="r">
              <a:lnSpc>
                <a:spcPts val="1600"/>
              </a:lnSpc>
              <a:spcBef>
                <a:spcPts val="2400"/>
              </a:spcBef>
            </a:pPr>
            <a:r>
              <a:rPr lang="en-US" sz="1600" dirty="0" smtClean="0">
                <a:latin typeface="Arial" pitchFamily="34" charset="0"/>
                <a:cs typeface="Arial" pitchFamily="34" charset="0"/>
              </a:rPr>
              <a:t>Should</a:t>
            </a:r>
            <a:br>
              <a:rPr lang="en-US" sz="1600" dirty="0" smtClean="0">
                <a:latin typeface="Arial" pitchFamily="34" charset="0"/>
                <a:cs typeface="Arial" pitchFamily="34" charset="0"/>
              </a:rPr>
            </a:br>
            <a:r>
              <a:rPr lang="en-US" sz="1600" dirty="0" smtClean="0">
                <a:latin typeface="Arial" pitchFamily="34" charset="0"/>
                <a:cs typeface="Arial" pitchFamily="34" charset="0"/>
              </a:rPr>
              <a:t>have limits</a:t>
            </a:r>
          </a:p>
          <a:p>
            <a:pPr algn="r">
              <a:lnSpc>
                <a:spcPts val="1600"/>
              </a:lnSpc>
              <a:spcBef>
                <a:spcPts val="2400"/>
              </a:spcBef>
            </a:pPr>
            <a:r>
              <a:rPr lang="en-US" sz="1600" dirty="0" smtClean="0">
                <a:latin typeface="Arial" pitchFamily="34" charset="0"/>
                <a:cs typeface="Arial" pitchFamily="34" charset="0"/>
              </a:rPr>
              <a:t>Should not </a:t>
            </a:r>
            <a:br>
              <a:rPr lang="en-US" sz="1600" dirty="0" smtClean="0">
                <a:latin typeface="Arial" pitchFamily="34" charset="0"/>
                <a:cs typeface="Arial" pitchFamily="34" charset="0"/>
              </a:rPr>
            </a:br>
            <a:r>
              <a:rPr lang="en-US" sz="1600" dirty="0" smtClean="0">
                <a:latin typeface="Arial" pitchFamily="34" charset="0"/>
                <a:cs typeface="Arial" pitchFamily="34" charset="0"/>
              </a:rPr>
              <a:t>have limits</a:t>
            </a:r>
            <a:endParaRPr lang="en-US" sz="1600" dirty="0">
              <a:latin typeface="Arial" pitchFamily="34" charset="0"/>
              <a:cs typeface="Arial" pitchFamily="34" charset="0"/>
            </a:endParaRPr>
          </a:p>
        </p:txBody>
      </p:sp>
      <p:sp>
        <p:nvSpPr>
          <p:cNvPr id="8" name="TextBox 7"/>
          <p:cNvSpPr txBox="1"/>
          <p:nvPr/>
        </p:nvSpPr>
        <p:spPr>
          <a:xfrm>
            <a:off x="7944474" y="2526460"/>
            <a:ext cx="646331" cy="369332"/>
          </a:xfrm>
          <a:prstGeom prst="rect">
            <a:avLst/>
          </a:prstGeom>
          <a:noFill/>
        </p:spPr>
        <p:txBody>
          <a:bodyPr wrap="none" rtlCol="0">
            <a:spAutoFit/>
          </a:bodyPr>
          <a:lstStyle/>
          <a:p>
            <a:r>
              <a:rPr lang="en-US" b="1" dirty="0" smtClean="0">
                <a:latin typeface="Arial" pitchFamily="34" charset="0"/>
                <a:cs typeface="Arial" pitchFamily="34" charset="0"/>
              </a:rPr>
              <a:t>89%</a:t>
            </a:r>
            <a:endParaRPr lang="en-US" b="1" dirty="0">
              <a:latin typeface="Arial" pitchFamily="34" charset="0"/>
              <a:cs typeface="Arial" pitchFamily="34" charset="0"/>
            </a:endParaRPr>
          </a:p>
        </p:txBody>
      </p:sp>
      <p:sp>
        <p:nvSpPr>
          <p:cNvPr id="25" name="TextBox 24"/>
          <p:cNvSpPr txBox="1"/>
          <p:nvPr/>
        </p:nvSpPr>
        <p:spPr>
          <a:xfrm>
            <a:off x="256580" y="3906720"/>
            <a:ext cx="8334224" cy="923330"/>
          </a:xfrm>
          <a:prstGeom prst="rect">
            <a:avLst/>
          </a:prstGeom>
          <a:noFill/>
        </p:spPr>
        <p:txBody>
          <a:bodyPr wrap="square" rtlCol="0">
            <a:spAutoFit/>
          </a:bodyPr>
          <a:lstStyle/>
          <a:p>
            <a:pPr algn="just"/>
            <a:r>
              <a:rPr lang="en-US" b="1" dirty="0">
                <a:latin typeface="Arial" pitchFamily="34" charset="0"/>
                <a:cs typeface="Arial" pitchFamily="34" charset="0"/>
              </a:rPr>
              <a:t>Should there be limits on </a:t>
            </a:r>
            <a:r>
              <a:rPr lang="en-US" b="1" dirty="0" smtClean="0">
                <a:latin typeface="Arial" pitchFamily="34" charset="0"/>
                <a:cs typeface="Arial" pitchFamily="34" charset="0"/>
              </a:rPr>
              <a:t>the </a:t>
            </a:r>
            <a:r>
              <a:rPr lang="en-US" b="1" dirty="0">
                <a:latin typeface="Arial" pitchFamily="34" charset="0"/>
                <a:cs typeface="Arial" pitchFamily="34" charset="0"/>
              </a:rPr>
              <a:t>amount of </a:t>
            </a:r>
            <a:r>
              <a:rPr lang="en-US" b="1" dirty="0" smtClean="0">
                <a:latin typeface="Arial" pitchFamily="34" charset="0"/>
                <a:cs typeface="Arial" pitchFamily="34" charset="0"/>
              </a:rPr>
              <a:t>money outside groups, including individuals</a:t>
            </a:r>
            <a:r>
              <a:rPr lang="en-US" b="1" dirty="0">
                <a:latin typeface="Arial" pitchFamily="34" charset="0"/>
                <a:cs typeface="Arial" pitchFamily="34" charset="0"/>
              </a:rPr>
              <a:t>, corporations, </a:t>
            </a:r>
            <a:r>
              <a:rPr lang="en-US" b="1" dirty="0" smtClean="0">
                <a:latin typeface="Arial" pitchFamily="34" charset="0"/>
                <a:cs typeface="Arial" pitchFamily="34" charset="0"/>
              </a:rPr>
              <a:t>labor unions, and independent political organizations </a:t>
            </a:r>
            <a:r>
              <a:rPr lang="en-US" b="1" dirty="0" smtClean="0">
                <a:solidFill>
                  <a:schemeClr val="accent4"/>
                </a:solidFill>
                <a:latin typeface="Arial" pitchFamily="34" charset="0"/>
                <a:cs typeface="Arial" pitchFamily="34" charset="0"/>
              </a:rPr>
              <a:t>can spend for political purposes</a:t>
            </a:r>
            <a:r>
              <a:rPr lang="en-US" b="1" dirty="0" smtClean="0">
                <a:latin typeface="Arial" pitchFamily="34" charset="0"/>
                <a:cs typeface="Arial" pitchFamily="34" charset="0"/>
              </a:rPr>
              <a:t> during an election?</a:t>
            </a:r>
            <a:endParaRPr lang="en-US" b="1" dirty="0">
              <a:latin typeface="Arial" pitchFamily="34" charset="0"/>
              <a:cs typeface="Arial" pitchFamily="34" charset="0"/>
            </a:endParaRPr>
          </a:p>
        </p:txBody>
      </p:sp>
      <p:sp>
        <p:nvSpPr>
          <p:cNvPr id="26" name="TextBox 25"/>
          <p:cNvSpPr txBox="1"/>
          <p:nvPr/>
        </p:nvSpPr>
        <p:spPr>
          <a:xfrm>
            <a:off x="7944473" y="4849813"/>
            <a:ext cx="646331" cy="369332"/>
          </a:xfrm>
          <a:prstGeom prst="rect">
            <a:avLst/>
          </a:prstGeom>
          <a:noFill/>
        </p:spPr>
        <p:txBody>
          <a:bodyPr wrap="none" rtlCol="0">
            <a:spAutoFit/>
          </a:bodyPr>
          <a:lstStyle/>
          <a:p>
            <a:r>
              <a:rPr lang="en-US" b="1" dirty="0" smtClean="0">
                <a:latin typeface="Arial" pitchFamily="34" charset="0"/>
                <a:cs typeface="Arial" pitchFamily="34" charset="0"/>
              </a:rPr>
              <a:t>89%</a:t>
            </a:r>
            <a:endParaRPr lang="en-US" b="1" dirty="0">
              <a:latin typeface="Arial" pitchFamily="34" charset="0"/>
              <a:cs typeface="Arial" pitchFamily="34" charset="0"/>
            </a:endParaRPr>
          </a:p>
        </p:txBody>
      </p:sp>
      <p:sp>
        <p:nvSpPr>
          <p:cNvPr id="27" name="TextBox 26"/>
          <p:cNvSpPr txBox="1"/>
          <p:nvPr/>
        </p:nvSpPr>
        <p:spPr>
          <a:xfrm>
            <a:off x="482209" y="4849813"/>
            <a:ext cx="1221808" cy="1220847"/>
          </a:xfrm>
          <a:prstGeom prst="rect">
            <a:avLst/>
          </a:prstGeom>
          <a:noFill/>
        </p:spPr>
        <p:txBody>
          <a:bodyPr wrap="none" rtlCol="0">
            <a:spAutoFit/>
          </a:bodyPr>
          <a:lstStyle/>
          <a:p>
            <a:pPr algn="r">
              <a:lnSpc>
                <a:spcPts val="1600"/>
              </a:lnSpc>
              <a:spcBef>
                <a:spcPts val="2400"/>
              </a:spcBef>
            </a:pPr>
            <a:r>
              <a:rPr lang="en-US" sz="1600" dirty="0" smtClean="0">
                <a:latin typeface="Arial" pitchFamily="34" charset="0"/>
                <a:cs typeface="Arial" pitchFamily="34" charset="0"/>
              </a:rPr>
              <a:t>Should</a:t>
            </a:r>
            <a:br>
              <a:rPr lang="en-US" sz="1600" dirty="0" smtClean="0">
                <a:latin typeface="Arial" pitchFamily="34" charset="0"/>
                <a:cs typeface="Arial" pitchFamily="34" charset="0"/>
              </a:rPr>
            </a:br>
            <a:r>
              <a:rPr lang="en-US" sz="1600" dirty="0" smtClean="0">
                <a:latin typeface="Arial" pitchFamily="34" charset="0"/>
                <a:cs typeface="Arial" pitchFamily="34" charset="0"/>
              </a:rPr>
              <a:t>have limits</a:t>
            </a:r>
          </a:p>
          <a:p>
            <a:pPr algn="r">
              <a:lnSpc>
                <a:spcPts val="1600"/>
              </a:lnSpc>
              <a:spcBef>
                <a:spcPts val="2400"/>
              </a:spcBef>
            </a:pPr>
            <a:r>
              <a:rPr lang="en-US" sz="1600" dirty="0" smtClean="0">
                <a:latin typeface="Arial" pitchFamily="34" charset="0"/>
                <a:cs typeface="Arial" pitchFamily="34" charset="0"/>
              </a:rPr>
              <a:t>Should not </a:t>
            </a:r>
            <a:br>
              <a:rPr lang="en-US" sz="1600" dirty="0" smtClean="0">
                <a:latin typeface="Arial" pitchFamily="34" charset="0"/>
                <a:cs typeface="Arial" pitchFamily="34" charset="0"/>
              </a:rPr>
            </a:br>
            <a:r>
              <a:rPr lang="en-US" sz="1600" dirty="0" smtClean="0">
                <a:latin typeface="Arial" pitchFamily="34" charset="0"/>
                <a:cs typeface="Arial" pitchFamily="34" charset="0"/>
              </a:rPr>
              <a:t>have limits</a:t>
            </a:r>
            <a:endParaRPr lang="en-US" sz="1600" dirty="0">
              <a:latin typeface="Arial" pitchFamily="34" charset="0"/>
              <a:cs typeface="Arial" pitchFamily="34" charset="0"/>
            </a:endParaRPr>
          </a:p>
        </p:txBody>
      </p:sp>
      <p:sp>
        <p:nvSpPr>
          <p:cNvPr id="3" name="TextBox 2"/>
          <p:cNvSpPr txBox="1"/>
          <p:nvPr/>
        </p:nvSpPr>
        <p:spPr>
          <a:xfrm>
            <a:off x="3556002" y="2583220"/>
            <a:ext cx="1954381" cy="307777"/>
          </a:xfrm>
          <a:prstGeom prst="rect">
            <a:avLst/>
          </a:prstGeom>
          <a:noFill/>
        </p:spPr>
        <p:txBody>
          <a:bodyPr wrap="none" rtlCol="0">
            <a:spAutoFit/>
          </a:bodyPr>
          <a:lstStyle/>
          <a:p>
            <a:r>
              <a:rPr lang="en-US" sz="1400" b="1" dirty="0" smtClean="0">
                <a:solidFill>
                  <a:schemeClr val="bg1"/>
                </a:solidFill>
                <a:latin typeface="Arial" pitchFamily="34" charset="0"/>
                <a:cs typeface="Arial" pitchFamily="34" charset="0"/>
              </a:rPr>
              <a:t>Feel strongly      79%</a:t>
            </a:r>
            <a:endParaRPr lang="en-US" sz="1400" b="1" dirty="0">
              <a:solidFill>
                <a:schemeClr val="bg1"/>
              </a:solidFill>
              <a:latin typeface="Arial" pitchFamily="34" charset="0"/>
              <a:cs typeface="Arial" pitchFamily="34" charset="0"/>
            </a:endParaRPr>
          </a:p>
        </p:txBody>
      </p:sp>
      <p:sp>
        <p:nvSpPr>
          <p:cNvPr id="29" name="TextBox 28"/>
          <p:cNvSpPr txBox="1"/>
          <p:nvPr/>
        </p:nvSpPr>
        <p:spPr>
          <a:xfrm>
            <a:off x="3446501" y="4909618"/>
            <a:ext cx="1954381" cy="307777"/>
          </a:xfrm>
          <a:prstGeom prst="rect">
            <a:avLst/>
          </a:prstGeom>
          <a:noFill/>
        </p:spPr>
        <p:txBody>
          <a:bodyPr wrap="none" rtlCol="0">
            <a:spAutoFit/>
          </a:bodyPr>
          <a:lstStyle/>
          <a:p>
            <a:r>
              <a:rPr lang="en-US" sz="1400" b="1" dirty="0" smtClean="0">
                <a:solidFill>
                  <a:schemeClr val="bg1"/>
                </a:solidFill>
                <a:latin typeface="Arial" pitchFamily="34" charset="0"/>
                <a:cs typeface="Arial" pitchFamily="34" charset="0"/>
              </a:rPr>
              <a:t>Feel strongly      78%</a:t>
            </a:r>
            <a:endParaRPr lang="en-US" sz="1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06972541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Methodology</a:t>
            </a:r>
            <a:endParaRPr lang="en-US" dirty="0"/>
          </a:p>
        </p:txBody>
      </p:sp>
      <p:sp>
        <p:nvSpPr>
          <p:cNvPr id="3" name="Content Placeholder 2"/>
          <p:cNvSpPr>
            <a:spLocks noGrp="1"/>
          </p:cNvSpPr>
          <p:nvPr>
            <p:ph idx="1"/>
          </p:nvPr>
        </p:nvSpPr>
        <p:spPr>
          <a:xfrm>
            <a:off x="494675" y="1100628"/>
            <a:ext cx="8169640" cy="5223972"/>
          </a:xfrm>
        </p:spPr>
        <p:txBody>
          <a:bodyPr>
            <a:noAutofit/>
          </a:bodyPr>
          <a:lstStyle/>
          <a:p>
            <a:pPr marL="350838" lvl="2" indent="-341313" algn="just">
              <a:lnSpc>
                <a:spcPts val="2400"/>
              </a:lnSpc>
              <a:spcBef>
                <a:spcPts val="1200"/>
              </a:spcBef>
            </a:pPr>
            <a:r>
              <a:rPr lang="en-US" sz="2000" dirty="0"/>
              <a:t>Hart Research (D) and American Viewpoint (R) formed a bipartisan research team </a:t>
            </a:r>
            <a:r>
              <a:rPr lang="en-US" sz="2000" dirty="0" smtClean="0"/>
              <a:t>to conduct an </a:t>
            </a:r>
            <a:r>
              <a:rPr lang="en-US" sz="2000" dirty="0"/>
              <a:t>online </a:t>
            </a:r>
            <a:r>
              <a:rPr lang="en-US" sz="2000" dirty="0" smtClean="0"/>
              <a:t>nationwide </a:t>
            </a:r>
            <a:r>
              <a:rPr lang="en-US" sz="2000" dirty="0"/>
              <a:t>survey </a:t>
            </a:r>
            <a:r>
              <a:rPr lang="en-US" sz="2000" dirty="0" smtClean="0"/>
              <a:t>among 302 </a:t>
            </a:r>
            <a:r>
              <a:rPr lang="en-US" sz="2000" dirty="0"/>
              <a:t>business </a:t>
            </a:r>
            <a:r>
              <a:rPr lang="en-US" sz="2000" dirty="0" smtClean="0"/>
              <a:t>executives for the Committee for Economic Development (CED).</a:t>
            </a:r>
            <a:endParaRPr lang="en-US" sz="2000" dirty="0"/>
          </a:p>
          <a:p>
            <a:pPr marL="350838" lvl="2" indent="-341313" algn="just">
              <a:lnSpc>
                <a:spcPts val="2400"/>
              </a:lnSpc>
              <a:spcBef>
                <a:spcPts val="1200"/>
              </a:spcBef>
            </a:pPr>
            <a:r>
              <a:rPr lang="en-US" sz="2000" dirty="0"/>
              <a:t>The survey was conducted May </a:t>
            </a:r>
            <a:r>
              <a:rPr lang="en-US" sz="2000" dirty="0" smtClean="0"/>
              <a:t>29 – June 3, 2013.</a:t>
            </a:r>
            <a:endParaRPr lang="en-US" sz="2000" dirty="0"/>
          </a:p>
          <a:p>
            <a:pPr marL="350838" lvl="2" indent="-341313" algn="just">
              <a:lnSpc>
                <a:spcPts val="2400"/>
              </a:lnSpc>
              <a:spcBef>
                <a:spcPts val="1200"/>
              </a:spcBef>
            </a:pPr>
            <a:r>
              <a:rPr lang="en-US" sz="2000" dirty="0"/>
              <a:t>Job titles for respondents were restricted to </a:t>
            </a:r>
            <a:r>
              <a:rPr lang="en-US" sz="2000" dirty="0" smtClean="0"/>
              <a:t>owner, president, chairman, partner, CEO, COO, CFO, senior vice president, department head, vice president, director, and administrator.</a:t>
            </a:r>
            <a:endParaRPr lang="en-US" sz="2000" dirty="0"/>
          </a:p>
          <a:p>
            <a:pPr marL="350838" lvl="2" indent="-341313" algn="just">
              <a:lnSpc>
                <a:spcPts val="2400"/>
              </a:lnSpc>
              <a:spcBef>
                <a:spcPts val="1200"/>
              </a:spcBef>
            </a:pPr>
            <a:r>
              <a:rPr lang="en-US" sz="2000" dirty="0"/>
              <a:t>All respondents </a:t>
            </a:r>
            <a:r>
              <a:rPr lang="en-US" sz="2000" dirty="0" smtClean="0"/>
              <a:t>work </a:t>
            </a:r>
            <a:r>
              <a:rPr lang="en-US" sz="2000" dirty="0"/>
              <a:t>for a company with at least </a:t>
            </a:r>
            <a:r>
              <a:rPr lang="en-US" sz="2000" dirty="0" smtClean="0"/>
              <a:t>five employees, including approximately 120 </a:t>
            </a:r>
            <a:r>
              <a:rPr lang="en-US" sz="2000" dirty="0"/>
              <a:t>respondents </a:t>
            </a:r>
            <a:r>
              <a:rPr lang="en-US" sz="2000" dirty="0" smtClean="0"/>
              <a:t>who work </a:t>
            </a:r>
            <a:r>
              <a:rPr lang="en-US" sz="2000" dirty="0"/>
              <a:t>for a company with at least 1,000 employees.</a:t>
            </a:r>
          </a:p>
          <a:p>
            <a:pPr marL="350838" lvl="2" indent="-341313" algn="just">
              <a:lnSpc>
                <a:spcPts val="2400"/>
              </a:lnSpc>
              <a:spcBef>
                <a:spcPts val="1200"/>
              </a:spcBef>
            </a:pPr>
            <a:r>
              <a:rPr lang="en-US" sz="2000" dirty="0"/>
              <a:t>While online surveys are not sampled surveys, a comparable sampled survey of this size would have </a:t>
            </a:r>
            <a:r>
              <a:rPr lang="en-US" sz="2000" dirty="0" smtClean="0"/>
              <a:t>a </a:t>
            </a:r>
            <a:r>
              <a:rPr lang="en-US" sz="2000" dirty="0"/>
              <a:t>statistical margin of sampling error of </a:t>
            </a:r>
            <a:r>
              <a:rPr lang="en-US" sz="2000" dirty="0" smtClean="0"/>
              <a:t>±5.64 percentage points.</a:t>
            </a:r>
            <a:endParaRPr lang="en-US" sz="2000" dirty="0"/>
          </a:p>
        </p:txBody>
      </p:sp>
      <p:sp>
        <p:nvSpPr>
          <p:cNvPr id="4" name="Slide Number Placeholder 3"/>
          <p:cNvSpPr>
            <a:spLocks noGrp="1"/>
          </p:cNvSpPr>
          <p:nvPr>
            <p:ph type="sldNum" sz="quarter" idx="12"/>
          </p:nvPr>
        </p:nvSpPr>
        <p:spPr/>
        <p:txBody>
          <a:bodyPr/>
          <a:lstStyle/>
          <a:p>
            <a:fld id="{731BDD03-694C-4C18-8053-1C378B43A948}" type="slidenum">
              <a:rPr lang="en-US" smtClean="0"/>
              <a:t>2</a:t>
            </a:fld>
            <a:endParaRPr lang="en-US"/>
          </a:p>
        </p:txBody>
      </p:sp>
    </p:spTree>
    <p:extLst>
      <p:ext uri="{BB962C8B-B14F-4D97-AF65-F5344CB8AC3E}">
        <p14:creationId xmlns:p14="http://schemas.microsoft.com/office/powerpoint/2010/main" val="56627750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72" y="365760"/>
            <a:ext cx="7849225" cy="548640"/>
          </a:xfrm>
        </p:spPr>
        <p:txBody>
          <a:bodyPr/>
          <a:lstStyle/>
          <a:p>
            <a:r>
              <a:rPr lang="en-US" dirty="0" smtClean="0"/>
              <a:t>Large Majorities Of U.S. Business Executives Agree On The Problem</a:t>
            </a:r>
            <a:endParaRPr lang="en-US" dirty="0"/>
          </a:p>
        </p:txBody>
      </p:sp>
      <p:sp>
        <p:nvSpPr>
          <p:cNvPr id="3" name="Content Placeholder 2"/>
          <p:cNvSpPr>
            <a:spLocks noGrp="1"/>
          </p:cNvSpPr>
          <p:nvPr>
            <p:ph idx="1"/>
          </p:nvPr>
        </p:nvSpPr>
        <p:spPr>
          <a:xfrm>
            <a:off x="989410" y="1414463"/>
            <a:ext cx="7011590" cy="4799648"/>
          </a:xfrm>
        </p:spPr>
        <p:txBody>
          <a:bodyPr>
            <a:noAutofit/>
          </a:bodyPr>
          <a:lstStyle/>
          <a:p>
            <a:pPr marL="800100" lvl="2" indent="-790575" algn="just">
              <a:spcBef>
                <a:spcPts val="3000"/>
              </a:spcBef>
              <a:buNone/>
            </a:pPr>
            <a:r>
              <a:rPr lang="en-US" dirty="0" smtClean="0"/>
              <a:t> </a:t>
            </a:r>
            <a:r>
              <a:rPr lang="en-US" b="1" dirty="0" smtClean="0">
                <a:solidFill>
                  <a:schemeClr val="accent4"/>
                </a:solidFill>
              </a:rPr>
              <a:t>85% 	</a:t>
            </a:r>
            <a:r>
              <a:rPr lang="en-US" dirty="0" smtClean="0"/>
              <a:t>say that the </a:t>
            </a:r>
            <a:r>
              <a:rPr lang="en-US" dirty="0"/>
              <a:t>campaign finance system is in </a:t>
            </a:r>
            <a:r>
              <a:rPr lang="en-US" dirty="0" smtClean="0"/>
              <a:t/>
            </a:r>
            <a:br>
              <a:rPr lang="en-US" dirty="0" smtClean="0"/>
            </a:br>
            <a:r>
              <a:rPr lang="en-US" dirty="0" smtClean="0"/>
              <a:t>poor shape </a:t>
            </a:r>
            <a:r>
              <a:rPr lang="en-US" dirty="0"/>
              <a:t>or broken.</a:t>
            </a:r>
          </a:p>
          <a:p>
            <a:pPr marL="800100" lvl="2" indent="-790575" algn="just">
              <a:spcBef>
                <a:spcPts val="3000"/>
              </a:spcBef>
              <a:buNone/>
            </a:pPr>
            <a:r>
              <a:rPr lang="en-US" dirty="0" smtClean="0"/>
              <a:t> </a:t>
            </a:r>
            <a:r>
              <a:rPr lang="en-US" b="1" dirty="0">
                <a:solidFill>
                  <a:schemeClr val="accent4"/>
                </a:solidFill>
              </a:rPr>
              <a:t>87%</a:t>
            </a:r>
            <a:r>
              <a:rPr lang="en-US" dirty="0"/>
              <a:t> </a:t>
            </a:r>
            <a:r>
              <a:rPr lang="en-US" dirty="0" smtClean="0"/>
              <a:t>	say that the </a:t>
            </a:r>
            <a:r>
              <a:rPr lang="en-US" dirty="0"/>
              <a:t>campaign finance system needs </a:t>
            </a:r>
            <a:r>
              <a:rPr lang="en-US" dirty="0" smtClean="0"/>
              <a:t>major reforms </a:t>
            </a:r>
            <a:r>
              <a:rPr lang="en-US" dirty="0"/>
              <a:t>or a complete overhaul.</a:t>
            </a:r>
          </a:p>
          <a:p>
            <a:pPr marL="800100" lvl="2" indent="-790575" algn="just">
              <a:spcBef>
                <a:spcPts val="3000"/>
              </a:spcBef>
              <a:buNone/>
            </a:pPr>
            <a:r>
              <a:rPr lang="en-US" dirty="0" smtClean="0"/>
              <a:t> </a:t>
            </a:r>
            <a:r>
              <a:rPr lang="en-US" b="1" dirty="0" smtClean="0">
                <a:solidFill>
                  <a:schemeClr val="accent4"/>
                </a:solidFill>
              </a:rPr>
              <a:t>71%</a:t>
            </a:r>
            <a:r>
              <a:rPr lang="en-US" dirty="0"/>
              <a:t> </a:t>
            </a:r>
            <a:r>
              <a:rPr lang="en-US" dirty="0" smtClean="0"/>
              <a:t>	believe that major contributors </a:t>
            </a:r>
            <a:r>
              <a:rPr lang="en-US" dirty="0"/>
              <a:t>have too much </a:t>
            </a:r>
            <a:r>
              <a:rPr lang="en-US" dirty="0" smtClean="0"/>
              <a:t>influence on </a:t>
            </a:r>
            <a:r>
              <a:rPr lang="en-US" dirty="0"/>
              <a:t>politicians.</a:t>
            </a:r>
          </a:p>
          <a:p>
            <a:pPr marL="800100" lvl="2" indent="-790575" algn="just">
              <a:spcBef>
                <a:spcPts val="3000"/>
              </a:spcBef>
              <a:buNone/>
            </a:pPr>
            <a:r>
              <a:rPr lang="en-US" dirty="0" smtClean="0"/>
              <a:t> </a:t>
            </a:r>
            <a:r>
              <a:rPr lang="en-US" b="1" dirty="0" smtClean="0">
                <a:solidFill>
                  <a:schemeClr val="accent4"/>
                </a:solidFill>
              </a:rPr>
              <a:t>75% 	</a:t>
            </a:r>
            <a:r>
              <a:rPr lang="en-US" dirty="0" smtClean="0"/>
              <a:t>say that the </a:t>
            </a:r>
            <a:r>
              <a:rPr lang="en-US" dirty="0"/>
              <a:t>U.S. campaign finance system </a:t>
            </a:r>
            <a:r>
              <a:rPr lang="en-US" dirty="0" smtClean="0"/>
              <a:t>is pay-to-play.</a:t>
            </a:r>
            <a:endParaRPr lang="en-US" dirty="0"/>
          </a:p>
        </p:txBody>
      </p:sp>
      <p:sp>
        <p:nvSpPr>
          <p:cNvPr id="4" name="Slide Number Placeholder 3"/>
          <p:cNvSpPr>
            <a:spLocks noGrp="1"/>
          </p:cNvSpPr>
          <p:nvPr>
            <p:ph type="sldNum" sz="quarter" idx="12"/>
          </p:nvPr>
        </p:nvSpPr>
        <p:spPr/>
        <p:txBody>
          <a:bodyPr/>
          <a:lstStyle/>
          <a:p>
            <a:fld id="{731BDD03-694C-4C18-8053-1C378B43A948}" type="slidenum">
              <a:rPr lang="en-US" smtClean="0"/>
              <a:t>3</a:t>
            </a:fld>
            <a:endParaRPr lang="en-US"/>
          </a:p>
        </p:txBody>
      </p:sp>
    </p:spTree>
    <p:extLst>
      <p:ext uri="{BB962C8B-B14F-4D97-AF65-F5344CB8AC3E}">
        <p14:creationId xmlns:p14="http://schemas.microsoft.com/office/powerpoint/2010/main" val="289222288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80073"/>
            <a:ext cx="7858126" cy="548640"/>
          </a:xfrm>
        </p:spPr>
        <p:txBody>
          <a:bodyPr/>
          <a:lstStyle/>
          <a:p>
            <a:pPr algn="just"/>
            <a:r>
              <a:rPr lang="en-US" dirty="0" smtClean="0"/>
              <a:t>Large Majorities Of U.S. Business Executives Agree That The Solutions Are Limits And Disclosure</a:t>
            </a:r>
            <a:endParaRPr lang="en-US" dirty="0"/>
          </a:p>
        </p:txBody>
      </p:sp>
      <p:sp>
        <p:nvSpPr>
          <p:cNvPr id="3" name="Content Placeholder 2"/>
          <p:cNvSpPr>
            <a:spLocks noGrp="1"/>
          </p:cNvSpPr>
          <p:nvPr>
            <p:ph idx="1"/>
          </p:nvPr>
        </p:nvSpPr>
        <p:spPr>
          <a:xfrm>
            <a:off x="414339" y="1890713"/>
            <a:ext cx="8329612" cy="4471036"/>
          </a:xfrm>
        </p:spPr>
        <p:txBody>
          <a:bodyPr>
            <a:noAutofit/>
          </a:bodyPr>
          <a:lstStyle/>
          <a:p>
            <a:pPr marL="800100" lvl="2" indent="-800100" algn="just">
              <a:spcBef>
                <a:spcPts val="2400"/>
              </a:spcBef>
              <a:buNone/>
            </a:pPr>
            <a:r>
              <a:rPr lang="en-US" b="1" dirty="0" smtClean="0">
                <a:solidFill>
                  <a:schemeClr val="accent4"/>
                </a:solidFill>
              </a:rPr>
              <a:t>90</a:t>
            </a:r>
            <a:r>
              <a:rPr lang="en-US" b="1" dirty="0">
                <a:solidFill>
                  <a:schemeClr val="accent4"/>
                </a:solidFill>
              </a:rPr>
              <a:t>%</a:t>
            </a:r>
            <a:r>
              <a:rPr lang="en-US" dirty="0"/>
              <a:t>  </a:t>
            </a:r>
            <a:r>
              <a:rPr lang="en-US" dirty="0" smtClean="0"/>
              <a:t>	support </a:t>
            </a:r>
            <a:r>
              <a:rPr lang="en-US" dirty="0"/>
              <a:t>reforms that </a:t>
            </a:r>
            <a:r>
              <a:rPr lang="en-US" dirty="0" smtClean="0"/>
              <a:t>disclose all </a:t>
            </a:r>
            <a:r>
              <a:rPr lang="en-US" dirty="0"/>
              <a:t>individual, </a:t>
            </a:r>
            <a:r>
              <a:rPr lang="en-US" dirty="0" smtClean="0"/>
              <a:t>corporate</a:t>
            </a:r>
            <a:r>
              <a:rPr lang="en-US" dirty="0"/>
              <a:t>, and labor </a:t>
            </a:r>
            <a:r>
              <a:rPr lang="en-US" dirty="0" smtClean="0"/>
              <a:t>contributions </a:t>
            </a:r>
            <a:r>
              <a:rPr lang="en-US" dirty="0"/>
              <a:t>to political committees.</a:t>
            </a:r>
          </a:p>
          <a:p>
            <a:pPr marL="790575" lvl="2" indent="-790575" algn="just">
              <a:spcBef>
                <a:spcPts val="2400"/>
              </a:spcBef>
              <a:buNone/>
            </a:pPr>
            <a:r>
              <a:rPr lang="en-US" b="1" dirty="0" smtClean="0">
                <a:solidFill>
                  <a:schemeClr val="accent4"/>
                </a:solidFill>
              </a:rPr>
              <a:t>89</a:t>
            </a:r>
            <a:r>
              <a:rPr lang="en-US" b="1" dirty="0">
                <a:solidFill>
                  <a:schemeClr val="accent4"/>
                </a:solidFill>
              </a:rPr>
              <a:t>%</a:t>
            </a:r>
            <a:r>
              <a:rPr lang="en-US" dirty="0"/>
              <a:t> </a:t>
            </a:r>
            <a:r>
              <a:rPr lang="en-US" dirty="0" smtClean="0"/>
              <a:t> 	want limits </a:t>
            </a:r>
            <a:r>
              <a:rPr lang="en-US" dirty="0"/>
              <a:t>on how </a:t>
            </a:r>
            <a:r>
              <a:rPr lang="en-US" dirty="0" smtClean="0"/>
              <a:t>much money individuals</a:t>
            </a:r>
            <a:r>
              <a:rPr lang="en-US" dirty="0"/>
              <a:t>, </a:t>
            </a:r>
            <a:r>
              <a:rPr lang="en-US" dirty="0" smtClean="0"/>
              <a:t>corpora-</a:t>
            </a:r>
            <a:r>
              <a:rPr lang="en-US" dirty="0" err="1" smtClean="0"/>
              <a:t>tions</a:t>
            </a:r>
            <a:r>
              <a:rPr lang="en-US" dirty="0"/>
              <a:t>, and labor can give to political </a:t>
            </a:r>
            <a:r>
              <a:rPr lang="en-US" dirty="0" smtClean="0"/>
              <a:t>candidates.</a:t>
            </a:r>
          </a:p>
          <a:p>
            <a:pPr marL="790575" lvl="2" indent="-790575" algn="just">
              <a:spcBef>
                <a:spcPts val="2400"/>
              </a:spcBef>
              <a:buNone/>
            </a:pPr>
            <a:r>
              <a:rPr lang="en-US" b="1" dirty="0" smtClean="0">
                <a:solidFill>
                  <a:schemeClr val="accent4"/>
                </a:solidFill>
              </a:rPr>
              <a:t>89</a:t>
            </a:r>
            <a:r>
              <a:rPr lang="en-US" b="1" dirty="0">
                <a:solidFill>
                  <a:schemeClr val="accent4"/>
                </a:solidFill>
              </a:rPr>
              <a:t>%</a:t>
            </a:r>
            <a:r>
              <a:rPr lang="en-US" dirty="0"/>
              <a:t> </a:t>
            </a:r>
            <a:r>
              <a:rPr lang="en-US" dirty="0" smtClean="0"/>
              <a:t> 	want limits </a:t>
            </a:r>
            <a:r>
              <a:rPr lang="en-US" dirty="0"/>
              <a:t>on how much </a:t>
            </a:r>
            <a:r>
              <a:rPr lang="en-US" dirty="0" smtClean="0"/>
              <a:t>money individuals</a:t>
            </a:r>
            <a:r>
              <a:rPr lang="en-US" dirty="0"/>
              <a:t>, </a:t>
            </a:r>
            <a:r>
              <a:rPr lang="en-US" dirty="0" smtClean="0"/>
              <a:t>corpora-</a:t>
            </a:r>
            <a:r>
              <a:rPr lang="en-US" dirty="0" err="1" smtClean="0"/>
              <a:t>tions</a:t>
            </a:r>
            <a:r>
              <a:rPr lang="en-US" dirty="0" smtClean="0"/>
              <a:t>, </a:t>
            </a:r>
            <a:r>
              <a:rPr lang="en-US" dirty="0"/>
              <a:t>labor, and </a:t>
            </a:r>
            <a:r>
              <a:rPr lang="en-US" dirty="0" smtClean="0"/>
              <a:t>independent political organizations can </a:t>
            </a:r>
            <a:r>
              <a:rPr lang="en-US" dirty="0"/>
              <a:t>spend for political purposes during an election.</a:t>
            </a:r>
          </a:p>
          <a:p>
            <a:pPr marL="790575" lvl="2" indent="-790575" algn="just">
              <a:spcBef>
                <a:spcPts val="1200"/>
              </a:spcBef>
              <a:buNone/>
            </a:pPr>
            <a:endParaRPr lang="en-US" dirty="0"/>
          </a:p>
        </p:txBody>
      </p:sp>
      <p:sp>
        <p:nvSpPr>
          <p:cNvPr id="4" name="Slide Number Placeholder 3"/>
          <p:cNvSpPr>
            <a:spLocks noGrp="1"/>
          </p:cNvSpPr>
          <p:nvPr>
            <p:ph type="sldNum" sz="quarter" idx="12"/>
          </p:nvPr>
        </p:nvSpPr>
        <p:spPr/>
        <p:txBody>
          <a:bodyPr/>
          <a:lstStyle/>
          <a:p>
            <a:fld id="{731BDD03-694C-4C18-8053-1C378B43A948}" type="slidenum">
              <a:rPr lang="en-US" smtClean="0"/>
              <a:t>4</a:t>
            </a:fld>
            <a:endParaRPr lang="en-US"/>
          </a:p>
        </p:txBody>
      </p:sp>
    </p:spTree>
    <p:extLst>
      <p:ext uri="{BB962C8B-B14F-4D97-AF65-F5344CB8AC3E}">
        <p14:creationId xmlns:p14="http://schemas.microsoft.com/office/powerpoint/2010/main" val="25009947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Election Was Not The Best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8169877"/>
              </p:ext>
            </p:extLst>
          </p:nvPr>
        </p:nvGraphicFramePr>
        <p:xfrm>
          <a:off x="495300" y="1100138"/>
          <a:ext cx="8252460" cy="503078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5</a:t>
            </a:fld>
            <a:endParaRPr lang="en-US"/>
          </a:p>
        </p:txBody>
      </p:sp>
      <p:sp>
        <p:nvSpPr>
          <p:cNvPr id="6" name="TextBox 5"/>
          <p:cNvSpPr txBox="1"/>
          <p:nvPr/>
        </p:nvSpPr>
        <p:spPr>
          <a:xfrm>
            <a:off x="350520" y="1082040"/>
            <a:ext cx="8534400" cy="707886"/>
          </a:xfrm>
          <a:prstGeom prst="rect">
            <a:avLst/>
          </a:prstGeom>
          <a:noFill/>
        </p:spPr>
        <p:txBody>
          <a:bodyPr wrap="square" rtlCol="0">
            <a:spAutoFit/>
          </a:bodyPr>
          <a:lstStyle/>
          <a:p>
            <a:pPr algn="just">
              <a:lnSpc>
                <a:spcPts val="1600"/>
              </a:lnSpc>
            </a:pPr>
            <a:r>
              <a:rPr lang="en-US" sz="1600" i="1" dirty="0">
                <a:latin typeface="Arial" pitchFamily="34" charset="0"/>
                <a:cs typeface="Arial" pitchFamily="34" charset="0"/>
              </a:rPr>
              <a:t>Thinking about the 2012 election for president, Congress, and other federal and local offices, and concentrating not on the outcome of the election but on the process of how the election was conducted, how would you say election 2012 went? </a:t>
            </a:r>
          </a:p>
        </p:txBody>
      </p:sp>
      <p:grpSp>
        <p:nvGrpSpPr>
          <p:cNvPr id="32" name="Group 31"/>
          <p:cNvGrpSpPr/>
          <p:nvPr/>
        </p:nvGrpSpPr>
        <p:grpSpPr>
          <a:xfrm>
            <a:off x="579863" y="1910360"/>
            <a:ext cx="7984274" cy="481886"/>
            <a:chOff x="289560" y="2017040"/>
            <a:chExt cx="7984274" cy="481886"/>
          </a:xfrm>
        </p:grpSpPr>
        <p:sp>
          <p:nvSpPr>
            <p:cNvPr id="16" name="Rectangle 15"/>
            <p:cNvSpPr/>
            <p:nvPr/>
          </p:nvSpPr>
          <p:spPr>
            <a:xfrm>
              <a:off x="289560" y="2017040"/>
              <a:ext cx="7984274" cy="481886"/>
            </a:xfrm>
            <a:prstGeom prst="rect">
              <a:avLst/>
            </a:prstGeom>
            <a:solidFill>
              <a:srgbClr val="FFFFFF"/>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nvGrpSpPr>
            <p:cNvPr id="17" name="Group 16"/>
            <p:cNvGrpSpPr/>
            <p:nvPr/>
          </p:nvGrpSpPr>
          <p:grpSpPr>
            <a:xfrm>
              <a:off x="401218" y="2047520"/>
              <a:ext cx="1520704" cy="451406"/>
              <a:chOff x="2253343" y="2071330"/>
              <a:chExt cx="1520704" cy="451406"/>
            </a:xfrm>
          </p:grpSpPr>
          <p:sp>
            <p:nvSpPr>
              <p:cNvPr id="21" name="TextBox 20"/>
              <p:cNvSpPr txBox="1"/>
              <p:nvPr/>
            </p:nvSpPr>
            <p:spPr>
              <a:xfrm>
                <a:off x="2423997" y="2071330"/>
                <a:ext cx="1350050" cy="451406"/>
              </a:xfrm>
              <a:prstGeom prst="rect">
                <a:avLst/>
              </a:prstGeom>
              <a:noFill/>
            </p:spPr>
            <p:txBody>
              <a:bodyPr wrap="none" rtlCol="0">
                <a:spAutoFit/>
              </a:bodyPr>
              <a:lstStyle/>
              <a:p>
                <a:pPr marL="0" marR="0" lvl="0" indent="0" defTabSz="914400" eaLnBrk="1" fontAlgn="base" latinLnBrk="0" hangingPunct="1">
                  <a:lnSpc>
                    <a:spcPts val="14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One of the best </a:t>
                </a:r>
                <a:b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b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elections ever</a:t>
                </a:r>
              </a:p>
            </p:txBody>
          </p:sp>
          <p:sp>
            <p:nvSpPr>
              <p:cNvPr id="22" name="Rectangle 21"/>
              <p:cNvSpPr/>
              <p:nvPr/>
            </p:nvSpPr>
            <p:spPr>
              <a:xfrm>
                <a:off x="2253343" y="2132989"/>
                <a:ext cx="153681" cy="153681"/>
              </a:xfrm>
              <a:prstGeom prst="rect">
                <a:avLst/>
              </a:prstGeom>
              <a:solidFill>
                <a:schemeClr val="accent1"/>
              </a:solidFill>
              <a:ln w="3175" cap="flat" cmpd="sng" algn="ctr">
                <a:solidFill>
                  <a:srgbClr val="000000"/>
                </a:solidFill>
                <a:prstDash val="solid"/>
              </a:ln>
              <a:effectLst/>
            </p:spPr>
            <p:txBody>
              <a:bodyPr rtlCol="0" anchor="ctr"/>
              <a:lstStyle/>
              <a:p>
                <a:pPr marL="0" marR="0" lvl="0" indent="0" algn="ctr" defTabSz="914400" eaLnBrk="1" fontAlgn="base" latinLnBrk="0" hangingPunct="1">
                  <a:lnSpc>
                    <a:spcPts val="14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grpSp>
          <p:nvGrpSpPr>
            <p:cNvPr id="18" name="Group 17"/>
            <p:cNvGrpSpPr/>
            <p:nvPr/>
          </p:nvGrpSpPr>
          <p:grpSpPr>
            <a:xfrm>
              <a:off x="5311134" y="2047520"/>
              <a:ext cx="1236972" cy="451406"/>
              <a:chOff x="2253343" y="2071330"/>
              <a:chExt cx="1236972" cy="451406"/>
            </a:xfrm>
          </p:grpSpPr>
          <p:sp>
            <p:nvSpPr>
              <p:cNvPr id="19" name="TextBox 18"/>
              <p:cNvSpPr txBox="1"/>
              <p:nvPr/>
            </p:nvSpPr>
            <p:spPr>
              <a:xfrm>
                <a:off x="2423997" y="2071330"/>
                <a:ext cx="1066318" cy="451406"/>
              </a:xfrm>
              <a:prstGeom prst="rect">
                <a:avLst/>
              </a:prstGeom>
              <a:noFill/>
            </p:spPr>
            <p:txBody>
              <a:bodyPr wrap="none" rtlCol="0">
                <a:spAutoFit/>
              </a:bodyPr>
              <a:lstStyle/>
              <a:p>
                <a:pPr marL="0" marR="0" lvl="0" indent="0" defTabSz="914400" eaLnBrk="1" fontAlgn="base" latinLnBrk="0" hangingPunct="1">
                  <a:lnSpc>
                    <a:spcPts val="14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Worse than </a:t>
                </a:r>
                <a:b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b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most</a:t>
                </a:r>
              </a:p>
            </p:txBody>
          </p:sp>
          <p:sp>
            <p:nvSpPr>
              <p:cNvPr id="20" name="Rectangle 19"/>
              <p:cNvSpPr/>
              <p:nvPr/>
            </p:nvSpPr>
            <p:spPr>
              <a:xfrm>
                <a:off x="2253343" y="2132989"/>
                <a:ext cx="153681" cy="153681"/>
              </a:xfrm>
              <a:prstGeom prst="rect">
                <a:avLst/>
              </a:prstGeom>
              <a:solidFill>
                <a:srgbClr val="FF6969"/>
              </a:solidFill>
              <a:ln w="3175" cap="flat" cmpd="sng" algn="ctr">
                <a:solidFill>
                  <a:srgbClr val="000000"/>
                </a:solidFill>
                <a:prstDash val="solid"/>
              </a:ln>
              <a:effectLst/>
            </p:spPr>
            <p:txBody>
              <a:bodyPr rtlCol="0" anchor="ctr"/>
              <a:lstStyle/>
              <a:p>
                <a:pPr marL="0" marR="0" lvl="0" indent="0" algn="ctr" defTabSz="914400" eaLnBrk="1" fontAlgn="base" latinLnBrk="0" hangingPunct="1">
                  <a:lnSpc>
                    <a:spcPts val="14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grpSp>
          <p:nvGrpSpPr>
            <p:cNvPr id="23" name="Group 22"/>
            <p:cNvGrpSpPr/>
            <p:nvPr/>
          </p:nvGrpSpPr>
          <p:grpSpPr>
            <a:xfrm>
              <a:off x="3611342" y="2047520"/>
              <a:ext cx="1422920" cy="276999"/>
              <a:chOff x="2253343" y="2071330"/>
              <a:chExt cx="1422920" cy="276999"/>
            </a:xfrm>
          </p:grpSpPr>
          <p:sp>
            <p:nvSpPr>
              <p:cNvPr id="24" name="TextBox 23"/>
              <p:cNvSpPr txBox="1"/>
              <p:nvPr/>
            </p:nvSpPr>
            <p:spPr>
              <a:xfrm>
                <a:off x="2423997" y="2071330"/>
                <a:ext cx="1252266" cy="276999"/>
              </a:xfrm>
              <a:prstGeom prst="rect">
                <a:avLst/>
              </a:prstGeom>
              <a:noFill/>
            </p:spPr>
            <p:txBody>
              <a:bodyPr wrap="none" rtlCol="0">
                <a:spAutoFit/>
              </a:bodyPr>
              <a:lstStyle/>
              <a:p>
                <a:pPr marL="0" marR="0" lvl="0" indent="0" defTabSz="914400" eaLnBrk="1" fontAlgn="base" latinLnBrk="0" hangingPunct="1">
                  <a:lnSpc>
                    <a:spcPts val="14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About average</a:t>
                </a:r>
              </a:p>
            </p:txBody>
          </p:sp>
          <p:sp>
            <p:nvSpPr>
              <p:cNvPr id="25" name="Rectangle 24"/>
              <p:cNvSpPr/>
              <p:nvPr/>
            </p:nvSpPr>
            <p:spPr>
              <a:xfrm>
                <a:off x="2253343" y="2132989"/>
                <a:ext cx="153681" cy="153681"/>
              </a:xfrm>
              <a:prstGeom prst="rect">
                <a:avLst/>
              </a:prstGeom>
              <a:solidFill>
                <a:schemeClr val="accent3"/>
              </a:solidFill>
              <a:ln w="3175" cap="flat" cmpd="sng" algn="ctr">
                <a:solidFill>
                  <a:srgbClr val="000000"/>
                </a:solidFill>
                <a:prstDash val="solid"/>
              </a:ln>
              <a:effectLst/>
            </p:spPr>
            <p:txBody>
              <a:bodyPr rtlCol="0" anchor="ctr"/>
              <a:lstStyle/>
              <a:p>
                <a:pPr marL="0" marR="0" lvl="0" indent="0" algn="ctr" defTabSz="914400" eaLnBrk="1" fontAlgn="base" latinLnBrk="0" hangingPunct="1">
                  <a:lnSpc>
                    <a:spcPts val="14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grpSp>
          <p:nvGrpSpPr>
            <p:cNvPr id="26" name="Group 25"/>
            <p:cNvGrpSpPr/>
            <p:nvPr/>
          </p:nvGrpSpPr>
          <p:grpSpPr>
            <a:xfrm>
              <a:off x="2050255" y="2047520"/>
              <a:ext cx="1209721" cy="451406"/>
              <a:chOff x="2253343" y="2071330"/>
              <a:chExt cx="1209721" cy="451406"/>
            </a:xfrm>
          </p:grpSpPr>
          <p:sp>
            <p:nvSpPr>
              <p:cNvPr id="27" name="TextBox 26"/>
              <p:cNvSpPr txBox="1"/>
              <p:nvPr/>
            </p:nvSpPr>
            <p:spPr>
              <a:xfrm>
                <a:off x="2423997" y="2071330"/>
                <a:ext cx="1039067" cy="451406"/>
              </a:xfrm>
              <a:prstGeom prst="rect">
                <a:avLst/>
              </a:prstGeom>
              <a:noFill/>
            </p:spPr>
            <p:txBody>
              <a:bodyPr wrap="none" rtlCol="0">
                <a:spAutoFit/>
              </a:bodyPr>
              <a:lstStyle/>
              <a:p>
                <a:pPr marL="0" marR="0" lvl="0" indent="0" defTabSz="914400" eaLnBrk="1" fontAlgn="base" latinLnBrk="0" hangingPunct="1">
                  <a:lnSpc>
                    <a:spcPts val="1400"/>
                  </a:lnSpc>
                  <a:spcBef>
                    <a:spcPct val="0"/>
                  </a:spcBef>
                  <a:spcAft>
                    <a:spcPct val="0"/>
                  </a:spcAft>
                  <a:buClrTx/>
                  <a:buSzTx/>
                  <a:buFontTx/>
                  <a:buNone/>
                  <a:tabLst/>
                  <a:defRPr/>
                </a:pPr>
                <a:r>
                  <a:rPr lang="en-US" sz="1200" b="1" kern="0" noProof="0" dirty="0" smtClean="0">
                    <a:solidFill>
                      <a:srgbClr val="000000"/>
                    </a:solidFill>
                    <a:latin typeface="Arial" charset="0"/>
                    <a:ea typeface="MS PGothic" pitchFamily="34" charset="-128"/>
                  </a:rPr>
                  <a:t>Better </a:t>
                </a: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than </a:t>
                </a:r>
                <a:b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b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most</a:t>
                </a:r>
              </a:p>
            </p:txBody>
          </p:sp>
          <p:sp>
            <p:nvSpPr>
              <p:cNvPr id="28" name="Rectangle 27"/>
              <p:cNvSpPr/>
              <p:nvPr/>
            </p:nvSpPr>
            <p:spPr>
              <a:xfrm>
                <a:off x="2253343" y="2132989"/>
                <a:ext cx="153681" cy="153681"/>
              </a:xfrm>
              <a:prstGeom prst="rect">
                <a:avLst/>
              </a:prstGeom>
              <a:solidFill>
                <a:schemeClr val="accent2"/>
              </a:solidFill>
              <a:ln w="3175" cap="flat" cmpd="sng" algn="ctr">
                <a:solidFill>
                  <a:srgbClr val="000000"/>
                </a:solidFill>
                <a:prstDash val="solid"/>
              </a:ln>
              <a:effectLst/>
            </p:spPr>
            <p:txBody>
              <a:bodyPr rtlCol="0" anchor="ctr"/>
              <a:lstStyle/>
              <a:p>
                <a:pPr marL="0" marR="0" lvl="0" indent="0" algn="ctr" defTabSz="914400" eaLnBrk="1" fontAlgn="base" latinLnBrk="0" hangingPunct="1">
                  <a:lnSpc>
                    <a:spcPts val="14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grpSp>
          <p:nvGrpSpPr>
            <p:cNvPr id="29" name="Group 28"/>
            <p:cNvGrpSpPr/>
            <p:nvPr/>
          </p:nvGrpSpPr>
          <p:grpSpPr>
            <a:xfrm>
              <a:off x="6701834" y="2047520"/>
              <a:ext cx="1572000" cy="451406"/>
              <a:chOff x="2253343" y="2071330"/>
              <a:chExt cx="1572000" cy="451406"/>
            </a:xfrm>
          </p:grpSpPr>
          <p:sp>
            <p:nvSpPr>
              <p:cNvPr id="30" name="TextBox 29"/>
              <p:cNvSpPr txBox="1"/>
              <p:nvPr/>
            </p:nvSpPr>
            <p:spPr>
              <a:xfrm>
                <a:off x="2423997" y="2071330"/>
                <a:ext cx="1401346" cy="451406"/>
              </a:xfrm>
              <a:prstGeom prst="rect">
                <a:avLst/>
              </a:prstGeom>
              <a:noFill/>
            </p:spPr>
            <p:txBody>
              <a:bodyPr wrap="none" rtlCol="0">
                <a:spAutoFit/>
              </a:bodyPr>
              <a:lstStyle/>
              <a:p>
                <a:pPr marL="0" marR="0" lvl="0" indent="0" defTabSz="914400" eaLnBrk="1" fontAlgn="base" latinLnBrk="0" hangingPunct="1">
                  <a:lnSpc>
                    <a:spcPts val="14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One of the worst</a:t>
                </a:r>
                <a:b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br>
                <a:r>
                  <a:rPr kumimoji="0" lang="en-US" sz="1200" b="1" i="0" u="none" strike="noStrike" kern="0" cap="none" spc="0" normalizeH="0" baseline="0" noProof="0" dirty="0" smtClean="0">
                    <a:ln>
                      <a:noFill/>
                    </a:ln>
                    <a:solidFill>
                      <a:srgbClr val="000000"/>
                    </a:solidFill>
                    <a:effectLst/>
                    <a:uLnTx/>
                    <a:uFillTx/>
                    <a:latin typeface="Arial" charset="0"/>
                    <a:ea typeface="MS PGothic" pitchFamily="34" charset="-128"/>
                  </a:rPr>
                  <a:t>elections ever</a:t>
                </a:r>
              </a:p>
            </p:txBody>
          </p:sp>
          <p:sp>
            <p:nvSpPr>
              <p:cNvPr id="31" name="Rectangle 30"/>
              <p:cNvSpPr/>
              <p:nvPr/>
            </p:nvSpPr>
            <p:spPr>
              <a:xfrm>
                <a:off x="2253343" y="2132989"/>
                <a:ext cx="153681" cy="153681"/>
              </a:xfrm>
              <a:prstGeom prst="rect">
                <a:avLst/>
              </a:prstGeom>
              <a:solidFill>
                <a:srgbClr val="CC0000"/>
              </a:solidFill>
              <a:ln w="3175" cap="flat" cmpd="sng" algn="ctr">
                <a:solidFill>
                  <a:srgbClr val="000000"/>
                </a:solidFill>
                <a:prstDash val="solid"/>
              </a:ln>
              <a:effectLst/>
            </p:spPr>
            <p:txBody>
              <a:bodyPr rtlCol="0" anchor="ctr"/>
              <a:lstStyle/>
              <a:p>
                <a:pPr marL="0" marR="0" lvl="0" indent="0" algn="ctr" defTabSz="914400" eaLnBrk="1" fontAlgn="base" latinLnBrk="0" hangingPunct="1">
                  <a:lnSpc>
                    <a:spcPts val="14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grpSp>
      <p:sp>
        <p:nvSpPr>
          <p:cNvPr id="33" name="TextBox 32"/>
          <p:cNvSpPr txBox="1"/>
          <p:nvPr/>
        </p:nvSpPr>
        <p:spPr>
          <a:xfrm>
            <a:off x="401961" y="5894308"/>
            <a:ext cx="2787943" cy="369332"/>
          </a:xfrm>
          <a:prstGeom prst="rect">
            <a:avLst/>
          </a:prstGeom>
          <a:noFill/>
        </p:spPr>
        <p:txBody>
          <a:bodyPr wrap="none" rtlCol="0">
            <a:spAutoFit/>
          </a:bodyPr>
          <a:lstStyle/>
          <a:p>
            <a:pPr algn="ctr"/>
            <a:r>
              <a:rPr lang="en-US" b="1" dirty="0" smtClean="0">
                <a:latin typeface="Arial" pitchFamily="34" charset="0"/>
                <a:cs typeface="Arial" pitchFamily="34" charset="0"/>
              </a:rPr>
              <a:t>All business executives</a:t>
            </a:r>
            <a:endParaRPr lang="en-US" b="1" dirty="0">
              <a:latin typeface="Arial" pitchFamily="34" charset="0"/>
              <a:cs typeface="Arial" pitchFamily="34" charset="0"/>
            </a:endParaRPr>
          </a:p>
        </p:txBody>
      </p:sp>
      <p:sp>
        <p:nvSpPr>
          <p:cNvPr id="34" name="TextBox 33"/>
          <p:cNvSpPr txBox="1"/>
          <p:nvPr/>
        </p:nvSpPr>
        <p:spPr>
          <a:xfrm>
            <a:off x="3915685" y="5894308"/>
            <a:ext cx="1377300" cy="369332"/>
          </a:xfrm>
          <a:prstGeom prst="rect">
            <a:avLst/>
          </a:prstGeom>
          <a:noFill/>
        </p:spPr>
        <p:txBody>
          <a:bodyPr wrap="none" rtlCol="0">
            <a:spAutoFit/>
          </a:bodyPr>
          <a:lstStyle/>
          <a:p>
            <a:pPr algn="ctr"/>
            <a:r>
              <a:rPr lang="en-US" b="1" dirty="0" smtClean="0">
                <a:latin typeface="Arial" pitchFamily="34" charset="0"/>
                <a:cs typeface="Arial" pitchFamily="34" charset="0"/>
              </a:rPr>
              <a:t>Democrats</a:t>
            </a:r>
            <a:endParaRPr lang="en-US" b="1" dirty="0">
              <a:latin typeface="Arial" pitchFamily="34" charset="0"/>
              <a:cs typeface="Arial" pitchFamily="34" charset="0"/>
            </a:endParaRPr>
          </a:p>
        </p:txBody>
      </p:sp>
      <p:sp>
        <p:nvSpPr>
          <p:cNvPr id="35" name="TextBox 34"/>
          <p:cNvSpPr txBox="1"/>
          <p:nvPr/>
        </p:nvSpPr>
        <p:spPr>
          <a:xfrm>
            <a:off x="6634317" y="5894308"/>
            <a:ext cx="1556836" cy="369332"/>
          </a:xfrm>
          <a:prstGeom prst="rect">
            <a:avLst/>
          </a:prstGeom>
          <a:noFill/>
        </p:spPr>
        <p:txBody>
          <a:bodyPr wrap="none" rtlCol="0">
            <a:spAutoFit/>
          </a:bodyPr>
          <a:lstStyle/>
          <a:p>
            <a:pPr algn="ctr"/>
            <a:r>
              <a:rPr lang="en-US" b="1" dirty="0" smtClean="0">
                <a:latin typeface="Arial" pitchFamily="34" charset="0"/>
                <a:cs typeface="Arial" pitchFamily="34" charset="0"/>
              </a:rPr>
              <a:t>Republicans</a:t>
            </a:r>
            <a:endParaRPr lang="en-US" b="1" dirty="0">
              <a:latin typeface="Arial" pitchFamily="34" charset="0"/>
              <a:cs typeface="Arial" pitchFamily="34" charset="0"/>
            </a:endParaRPr>
          </a:p>
        </p:txBody>
      </p:sp>
      <p:sp>
        <p:nvSpPr>
          <p:cNvPr id="36" name="TextBox 35"/>
          <p:cNvSpPr txBox="1"/>
          <p:nvPr/>
        </p:nvSpPr>
        <p:spPr>
          <a:xfrm>
            <a:off x="890267" y="5010388"/>
            <a:ext cx="633570" cy="369332"/>
          </a:xfrm>
          <a:prstGeom prst="rect">
            <a:avLst/>
          </a:prstGeom>
          <a:noFill/>
        </p:spPr>
        <p:txBody>
          <a:bodyPr wrap="none" rtlCol="0">
            <a:spAutoFit/>
          </a:bodyPr>
          <a:lstStyle/>
          <a:p>
            <a:pPr algn="ctr"/>
            <a:r>
              <a:rPr lang="en-US" b="1" dirty="0" smtClean="0">
                <a:latin typeface="Arial" pitchFamily="34" charset="0"/>
                <a:cs typeface="Arial" pitchFamily="34" charset="0"/>
              </a:rPr>
              <a:t>11%</a:t>
            </a:r>
            <a:endParaRPr lang="en-US" b="1" dirty="0">
              <a:latin typeface="Arial" pitchFamily="34" charset="0"/>
              <a:cs typeface="Arial" pitchFamily="34" charset="0"/>
            </a:endParaRPr>
          </a:p>
        </p:txBody>
      </p:sp>
      <p:sp>
        <p:nvSpPr>
          <p:cNvPr id="37" name="TextBox 36"/>
          <p:cNvSpPr txBox="1"/>
          <p:nvPr/>
        </p:nvSpPr>
        <p:spPr>
          <a:xfrm>
            <a:off x="2297284" y="3547348"/>
            <a:ext cx="646331" cy="369332"/>
          </a:xfrm>
          <a:prstGeom prst="rect">
            <a:avLst/>
          </a:prstGeom>
          <a:noFill/>
        </p:spPr>
        <p:txBody>
          <a:bodyPr wrap="none" rtlCol="0">
            <a:spAutoFit/>
          </a:bodyPr>
          <a:lstStyle/>
          <a:p>
            <a:pPr algn="ctr"/>
            <a:r>
              <a:rPr lang="en-US" b="1" dirty="0" smtClean="0">
                <a:latin typeface="Arial" pitchFamily="34" charset="0"/>
                <a:cs typeface="Arial" pitchFamily="34" charset="0"/>
              </a:rPr>
              <a:t>44%</a:t>
            </a:r>
            <a:endParaRPr lang="en-US" b="1" dirty="0">
              <a:latin typeface="Arial" pitchFamily="34" charset="0"/>
              <a:cs typeface="Arial" pitchFamily="34" charset="0"/>
            </a:endParaRPr>
          </a:p>
        </p:txBody>
      </p:sp>
      <p:sp>
        <p:nvSpPr>
          <p:cNvPr id="38" name="TextBox 37"/>
          <p:cNvSpPr txBox="1"/>
          <p:nvPr/>
        </p:nvSpPr>
        <p:spPr>
          <a:xfrm>
            <a:off x="3665671" y="4461748"/>
            <a:ext cx="646331" cy="369332"/>
          </a:xfrm>
          <a:prstGeom prst="rect">
            <a:avLst/>
          </a:prstGeom>
          <a:noFill/>
        </p:spPr>
        <p:txBody>
          <a:bodyPr wrap="none" rtlCol="0">
            <a:spAutoFit/>
          </a:bodyPr>
          <a:lstStyle/>
          <a:p>
            <a:pPr algn="ctr"/>
            <a:r>
              <a:rPr lang="en-US" b="1" dirty="0" smtClean="0">
                <a:latin typeface="Arial" pitchFamily="34" charset="0"/>
                <a:cs typeface="Arial" pitchFamily="34" charset="0"/>
              </a:rPr>
              <a:t>23%</a:t>
            </a:r>
            <a:endParaRPr lang="en-US" b="1" dirty="0">
              <a:latin typeface="Arial" pitchFamily="34" charset="0"/>
              <a:cs typeface="Arial" pitchFamily="34" charset="0"/>
            </a:endParaRPr>
          </a:p>
        </p:txBody>
      </p:sp>
      <p:sp>
        <p:nvSpPr>
          <p:cNvPr id="39" name="TextBox 38"/>
          <p:cNvSpPr txBox="1"/>
          <p:nvPr/>
        </p:nvSpPr>
        <p:spPr>
          <a:xfrm>
            <a:off x="5039663" y="4431268"/>
            <a:ext cx="646331" cy="369332"/>
          </a:xfrm>
          <a:prstGeom prst="rect">
            <a:avLst/>
          </a:prstGeom>
          <a:noFill/>
        </p:spPr>
        <p:txBody>
          <a:bodyPr wrap="none" rtlCol="0">
            <a:spAutoFit/>
          </a:bodyPr>
          <a:lstStyle/>
          <a:p>
            <a:pPr algn="ctr"/>
            <a:r>
              <a:rPr lang="en-US" b="1" dirty="0">
                <a:latin typeface="Arial" pitchFamily="34" charset="0"/>
                <a:cs typeface="Arial" pitchFamily="34" charset="0"/>
              </a:rPr>
              <a:t>2</a:t>
            </a:r>
            <a:r>
              <a:rPr lang="en-US" b="1" dirty="0" smtClean="0">
                <a:latin typeface="Arial" pitchFamily="34" charset="0"/>
                <a:cs typeface="Arial" pitchFamily="34" charset="0"/>
              </a:rPr>
              <a:t>4%</a:t>
            </a:r>
            <a:endParaRPr lang="en-US" b="1" dirty="0">
              <a:latin typeface="Arial" pitchFamily="34" charset="0"/>
              <a:cs typeface="Arial" pitchFamily="34" charset="0"/>
            </a:endParaRPr>
          </a:p>
        </p:txBody>
      </p:sp>
      <p:sp>
        <p:nvSpPr>
          <p:cNvPr id="40" name="TextBox 39"/>
          <p:cNvSpPr txBox="1"/>
          <p:nvPr/>
        </p:nvSpPr>
        <p:spPr>
          <a:xfrm>
            <a:off x="6440689" y="5310354"/>
            <a:ext cx="518092" cy="369332"/>
          </a:xfrm>
          <a:prstGeom prst="rect">
            <a:avLst/>
          </a:prstGeom>
          <a:noFill/>
        </p:spPr>
        <p:txBody>
          <a:bodyPr wrap="none" rtlCol="0">
            <a:spAutoFit/>
          </a:bodyPr>
          <a:lstStyle/>
          <a:p>
            <a:pPr algn="ctr"/>
            <a:r>
              <a:rPr lang="en-US" b="1" dirty="0" smtClean="0">
                <a:latin typeface="Arial" pitchFamily="34" charset="0"/>
                <a:cs typeface="Arial" pitchFamily="34" charset="0"/>
              </a:rPr>
              <a:t>5%</a:t>
            </a:r>
            <a:endParaRPr lang="en-US" b="1" dirty="0">
              <a:latin typeface="Arial" pitchFamily="34" charset="0"/>
              <a:cs typeface="Arial" pitchFamily="34" charset="0"/>
            </a:endParaRPr>
          </a:p>
        </p:txBody>
      </p:sp>
      <p:sp>
        <p:nvSpPr>
          <p:cNvPr id="41" name="TextBox 40"/>
          <p:cNvSpPr txBox="1"/>
          <p:nvPr/>
        </p:nvSpPr>
        <p:spPr>
          <a:xfrm>
            <a:off x="7764575" y="3059668"/>
            <a:ext cx="646331" cy="369332"/>
          </a:xfrm>
          <a:prstGeom prst="rect">
            <a:avLst/>
          </a:prstGeom>
          <a:noFill/>
        </p:spPr>
        <p:txBody>
          <a:bodyPr wrap="none" rtlCol="0">
            <a:spAutoFit/>
          </a:bodyPr>
          <a:lstStyle/>
          <a:p>
            <a:pPr algn="ctr"/>
            <a:r>
              <a:rPr lang="en-US" b="1" dirty="0" smtClean="0">
                <a:latin typeface="Arial" pitchFamily="34" charset="0"/>
                <a:cs typeface="Arial" pitchFamily="34" charset="0"/>
              </a:rPr>
              <a:t>54%</a:t>
            </a:r>
            <a:endParaRPr lang="en-US" b="1" dirty="0">
              <a:latin typeface="Arial" pitchFamily="34" charset="0"/>
              <a:cs typeface="Arial" pitchFamily="34" charset="0"/>
            </a:endParaRPr>
          </a:p>
        </p:txBody>
      </p:sp>
    </p:spTree>
    <p:extLst>
      <p:ext uri="{BB962C8B-B14F-4D97-AF65-F5344CB8AC3E}">
        <p14:creationId xmlns:p14="http://schemas.microsoft.com/office/powerpoint/2010/main" val="32189479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85% Say The Campaign Finance System Has Major Problems Or Is Broken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5262485"/>
              </p:ext>
            </p:extLst>
          </p:nvPr>
        </p:nvGraphicFramePr>
        <p:xfrm>
          <a:off x="2297643" y="1558632"/>
          <a:ext cx="4644626" cy="446493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6</a:t>
            </a:fld>
            <a:endParaRPr lang="en-US"/>
          </a:p>
        </p:txBody>
      </p:sp>
      <p:sp>
        <p:nvSpPr>
          <p:cNvPr id="6" name="TextBox 5"/>
          <p:cNvSpPr txBox="1"/>
          <p:nvPr/>
        </p:nvSpPr>
        <p:spPr>
          <a:xfrm>
            <a:off x="875630" y="1389019"/>
            <a:ext cx="7488652" cy="502702"/>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Which one of the following best </a:t>
            </a:r>
            <a:r>
              <a:rPr lang="en-US" sz="1600" i="1" dirty="0">
                <a:latin typeface="Arial" pitchFamily="34" charset="0"/>
                <a:cs typeface="Arial" pitchFamily="34" charset="0"/>
              </a:rPr>
              <a:t>describes the current state of the system for financing political campaigns?</a:t>
            </a:r>
          </a:p>
        </p:txBody>
      </p:sp>
      <p:sp>
        <p:nvSpPr>
          <p:cNvPr id="33" name="TextBox 32"/>
          <p:cNvSpPr txBox="1"/>
          <p:nvPr/>
        </p:nvSpPr>
        <p:spPr>
          <a:xfrm>
            <a:off x="2599554" y="5772220"/>
            <a:ext cx="1954381"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In good shape</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w/minor problems</a:t>
            </a:r>
            <a:endParaRPr lang="en-US" sz="1600" b="1" dirty="0">
              <a:latin typeface="Arial" pitchFamily="34" charset="0"/>
              <a:cs typeface="Arial" pitchFamily="34" charset="0"/>
            </a:endParaRPr>
          </a:p>
        </p:txBody>
      </p:sp>
      <p:sp>
        <p:nvSpPr>
          <p:cNvPr id="42" name="TextBox 41"/>
          <p:cNvSpPr txBox="1"/>
          <p:nvPr/>
        </p:nvSpPr>
        <p:spPr>
          <a:xfrm>
            <a:off x="4694596" y="5772220"/>
            <a:ext cx="1587294"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In poor shape/</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broken</a:t>
            </a:r>
            <a:endParaRPr lang="en-US" sz="1600" b="1" dirty="0">
              <a:latin typeface="Arial" pitchFamily="34" charset="0"/>
              <a:cs typeface="Arial" pitchFamily="34" charset="0"/>
            </a:endParaRPr>
          </a:p>
        </p:txBody>
      </p:sp>
      <p:sp>
        <p:nvSpPr>
          <p:cNvPr id="43" name="TextBox 42"/>
          <p:cNvSpPr txBox="1"/>
          <p:nvPr/>
        </p:nvSpPr>
        <p:spPr>
          <a:xfrm>
            <a:off x="4967410" y="2739457"/>
            <a:ext cx="1041666" cy="1118255"/>
          </a:xfrm>
          <a:prstGeom prst="rect">
            <a:avLst/>
          </a:prstGeom>
          <a:noFill/>
        </p:spPr>
        <p:txBody>
          <a:bodyPr wrap="square" rtlCol="0">
            <a:spAutoFit/>
          </a:bodyPr>
          <a:lstStyle/>
          <a:p>
            <a:pPr algn="ctr">
              <a:lnSpc>
                <a:spcPts val="1600"/>
              </a:lnSpc>
            </a:pPr>
            <a:r>
              <a:rPr lang="en-US" sz="1400" b="1" dirty="0" smtClean="0">
                <a:solidFill>
                  <a:schemeClr val="bg1"/>
                </a:solidFill>
                <a:latin typeface="Arial" pitchFamily="34" charset="0"/>
                <a:cs typeface="Arial" pitchFamily="34" charset="0"/>
              </a:rPr>
              <a:t>In poor shape</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w/major problems</a:t>
            </a:r>
          </a:p>
          <a:p>
            <a:pPr algn="ctr">
              <a:lnSpc>
                <a:spcPts val="1600"/>
              </a:lnSpc>
            </a:pPr>
            <a:r>
              <a:rPr lang="en-US" sz="1400" b="1" dirty="0" smtClean="0">
                <a:solidFill>
                  <a:schemeClr val="bg1"/>
                </a:solidFill>
                <a:latin typeface="Arial" pitchFamily="34" charset="0"/>
                <a:cs typeface="Arial" pitchFamily="34" charset="0"/>
              </a:rPr>
              <a:t>43%</a:t>
            </a:r>
            <a:endParaRPr lang="en-US" sz="1400" b="1" dirty="0">
              <a:solidFill>
                <a:schemeClr val="bg1"/>
              </a:solidFill>
              <a:latin typeface="Arial" pitchFamily="34" charset="0"/>
              <a:cs typeface="Arial" pitchFamily="34" charset="0"/>
            </a:endParaRPr>
          </a:p>
        </p:txBody>
      </p:sp>
      <p:sp>
        <p:nvSpPr>
          <p:cNvPr id="44" name="TextBox 43"/>
          <p:cNvSpPr txBox="1"/>
          <p:nvPr/>
        </p:nvSpPr>
        <p:spPr>
          <a:xfrm>
            <a:off x="4911670" y="4620899"/>
            <a:ext cx="1144740" cy="707886"/>
          </a:xfrm>
          <a:prstGeom prst="rect">
            <a:avLst/>
          </a:prstGeom>
          <a:noFill/>
        </p:spPr>
        <p:txBody>
          <a:bodyPr wrap="square" rtlCol="0">
            <a:spAutoFit/>
          </a:bodyPr>
          <a:lstStyle/>
          <a:p>
            <a:pPr algn="ctr">
              <a:lnSpc>
                <a:spcPts val="1600"/>
              </a:lnSpc>
            </a:pPr>
            <a:r>
              <a:rPr lang="en-US" sz="1400" b="1" dirty="0" smtClean="0">
                <a:solidFill>
                  <a:schemeClr val="bg1"/>
                </a:solidFill>
                <a:latin typeface="Arial" pitchFamily="34" charset="0"/>
                <a:cs typeface="Arial" pitchFamily="34" charset="0"/>
              </a:rPr>
              <a:t>Completely broken</a:t>
            </a:r>
          </a:p>
          <a:p>
            <a:pPr algn="ctr">
              <a:lnSpc>
                <a:spcPts val="1600"/>
              </a:lnSpc>
            </a:pPr>
            <a:r>
              <a:rPr lang="en-US" sz="1400" b="1" dirty="0" smtClean="0">
                <a:solidFill>
                  <a:schemeClr val="bg1"/>
                </a:solidFill>
                <a:latin typeface="Arial" pitchFamily="34" charset="0"/>
                <a:cs typeface="Arial" pitchFamily="34" charset="0"/>
              </a:rPr>
              <a:t>42%</a:t>
            </a:r>
            <a:endParaRPr lang="en-US" sz="1400" b="1" dirty="0">
              <a:solidFill>
                <a:schemeClr val="bg1"/>
              </a:solidFill>
              <a:latin typeface="Arial" pitchFamily="34" charset="0"/>
              <a:cs typeface="Arial" pitchFamily="34" charset="0"/>
            </a:endParaRPr>
          </a:p>
        </p:txBody>
      </p:sp>
      <p:sp>
        <p:nvSpPr>
          <p:cNvPr id="8" name="TextBox 7"/>
          <p:cNvSpPr txBox="1"/>
          <p:nvPr/>
        </p:nvSpPr>
        <p:spPr>
          <a:xfrm>
            <a:off x="5346416" y="2025916"/>
            <a:ext cx="646331" cy="369332"/>
          </a:xfrm>
          <a:prstGeom prst="rect">
            <a:avLst/>
          </a:prstGeom>
          <a:noFill/>
        </p:spPr>
        <p:txBody>
          <a:bodyPr wrap="none" rtlCol="0">
            <a:spAutoFit/>
          </a:bodyPr>
          <a:lstStyle/>
          <a:p>
            <a:r>
              <a:rPr lang="en-US" b="1" dirty="0" smtClean="0">
                <a:latin typeface="Arial" pitchFamily="34" charset="0"/>
                <a:cs typeface="Arial" pitchFamily="34" charset="0"/>
              </a:rPr>
              <a:t>85%</a:t>
            </a:r>
            <a:endParaRPr lang="en-US" b="1" dirty="0">
              <a:latin typeface="Arial" pitchFamily="34" charset="0"/>
              <a:cs typeface="Arial" pitchFamily="34" charset="0"/>
            </a:endParaRPr>
          </a:p>
        </p:txBody>
      </p:sp>
      <p:grpSp>
        <p:nvGrpSpPr>
          <p:cNvPr id="13" name="Group 12"/>
          <p:cNvGrpSpPr/>
          <p:nvPr/>
        </p:nvGrpSpPr>
        <p:grpSpPr>
          <a:xfrm>
            <a:off x="1915886" y="2725599"/>
            <a:ext cx="2314773" cy="1166228"/>
            <a:chOff x="1915886" y="2725599"/>
            <a:chExt cx="2314773" cy="1166228"/>
          </a:xfrm>
        </p:grpSpPr>
        <p:sp>
          <p:nvSpPr>
            <p:cNvPr id="9" name="TextBox 8"/>
            <p:cNvSpPr txBox="1"/>
            <p:nvPr/>
          </p:nvSpPr>
          <p:spPr>
            <a:xfrm>
              <a:off x="1915886" y="2741217"/>
              <a:ext cx="2314773" cy="1150610"/>
            </a:xfrm>
            <a:prstGeom prst="rect">
              <a:avLst/>
            </a:prstGeom>
            <a:noFill/>
          </p:spPr>
          <p:txBody>
            <a:bodyPr wrap="square" rtlCol="0">
              <a:spAutoFit/>
            </a:bodyPr>
            <a:lstStyle/>
            <a:p>
              <a:pPr algn="just"/>
              <a:r>
                <a:rPr lang="en-US" sz="1400" dirty="0" smtClean="0">
                  <a:latin typeface="Arial" pitchFamily="34" charset="0"/>
                  <a:cs typeface="Arial" pitchFamily="34" charset="0"/>
                </a:rPr>
                <a:t>No one selected “in great shape” to describe the current system.</a:t>
              </a:r>
              <a:endParaRPr lang="en-US" sz="1400" dirty="0">
                <a:latin typeface="Arial" pitchFamily="34" charset="0"/>
                <a:cs typeface="Arial" pitchFamily="34" charset="0"/>
              </a:endParaRPr>
            </a:p>
          </p:txBody>
        </p:sp>
        <p:sp>
          <p:nvSpPr>
            <p:cNvPr id="10" name="Double Bracket 9"/>
            <p:cNvSpPr/>
            <p:nvPr/>
          </p:nvSpPr>
          <p:spPr>
            <a:xfrm>
              <a:off x="1915886" y="2725599"/>
              <a:ext cx="2314773" cy="779446"/>
            </a:xfrm>
            <a:prstGeom prst="bracketPair">
              <a:avLst/>
            </a:prstGeom>
            <a:ln>
              <a:solidFill>
                <a:srgbClr val="3366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grpSp>
    </p:spTree>
    <p:extLst>
      <p:ext uri="{BB962C8B-B14F-4D97-AF65-F5344CB8AC3E}">
        <p14:creationId xmlns:p14="http://schemas.microsoft.com/office/powerpoint/2010/main" val="198302699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44" y="414137"/>
            <a:ext cx="8107701" cy="548640"/>
          </a:xfrm>
        </p:spPr>
        <p:txBody>
          <a:bodyPr>
            <a:normAutofit fontScale="90000"/>
          </a:bodyPr>
          <a:lstStyle/>
          <a:p>
            <a:r>
              <a:rPr lang="en-US" dirty="0" smtClean="0"/>
              <a:t>Current </a:t>
            </a:r>
            <a:r>
              <a:rPr lang="en-US" dirty="0"/>
              <a:t>System Pleases Special Interest, Empowers Super PACs, Hurts Country </a:t>
            </a:r>
            <a:r>
              <a:rPr lang="en-US" dirty="0" smtClean="0"/>
              <a:t>In </a:t>
            </a:r>
            <a:r>
              <a:rPr lang="en-US" dirty="0"/>
              <a:t>General</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7980251"/>
              </p:ext>
            </p:extLst>
          </p:nvPr>
        </p:nvGraphicFramePr>
        <p:xfrm>
          <a:off x="1087444" y="1523836"/>
          <a:ext cx="7627930" cy="494096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7</a:t>
            </a:fld>
            <a:endParaRPr lang="en-US"/>
          </a:p>
        </p:txBody>
      </p:sp>
      <p:sp>
        <p:nvSpPr>
          <p:cNvPr id="8" name="TextBox 7"/>
          <p:cNvSpPr txBox="1"/>
          <p:nvPr/>
        </p:nvSpPr>
        <p:spPr>
          <a:xfrm>
            <a:off x="7884508" y="1832471"/>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94%</a:t>
            </a:r>
            <a:endParaRPr lang="en-US" sz="1600" b="1" dirty="0">
              <a:latin typeface="Arial" pitchFamily="34" charset="0"/>
              <a:cs typeface="Arial" pitchFamily="34" charset="0"/>
            </a:endParaRPr>
          </a:p>
        </p:txBody>
      </p:sp>
      <p:sp>
        <p:nvSpPr>
          <p:cNvPr id="17" name="TextBox 16"/>
          <p:cNvSpPr txBox="1"/>
          <p:nvPr/>
        </p:nvSpPr>
        <p:spPr>
          <a:xfrm>
            <a:off x="7144598" y="2357358"/>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83%</a:t>
            </a:r>
            <a:endParaRPr lang="en-US" sz="1600" b="1" dirty="0">
              <a:latin typeface="Arial" pitchFamily="34" charset="0"/>
              <a:cs typeface="Arial" pitchFamily="34" charset="0"/>
            </a:endParaRPr>
          </a:p>
        </p:txBody>
      </p:sp>
      <p:sp>
        <p:nvSpPr>
          <p:cNvPr id="18" name="TextBox 17"/>
          <p:cNvSpPr txBox="1"/>
          <p:nvPr/>
        </p:nvSpPr>
        <p:spPr>
          <a:xfrm>
            <a:off x="6893847" y="4393205"/>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79%</a:t>
            </a:r>
            <a:endParaRPr lang="en-US" sz="1600" b="1" dirty="0">
              <a:latin typeface="Arial" pitchFamily="34" charset="0"/>
              <a:cs typeface="Arial" pitchFamily="34" charset="0"/>
            </a:endParaRPr>
          </a:p>
        </p:txBody>
      </p:sp>
      <p:sp>
        <p:nvSpPr>
          <p:cNvPr id="19" name="TextBox 18"/>
          <p:cNvSpPr txBox="1"/>
          <p:nvPr/>
        </p:nvSpPr>
        <p:spPr>
          <a:xfrm>
            <a:off x="7028511" y="4918422"/>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81%</a:t>
            </a:r>
            <a:endParaRPr lang="en-US" sz="1600" b="1" dirty="0">
              <a:latin typeface="Arial" pitchFamily="34" charset="0"/>
              <a:cs typeface="Arial" pitchFamily="34" charset="0"/>
            </a:endParaRPr>
          </a:p>
        </p:txBody>
      </p:sp>
      <p:sp>
        <p:nvSpPr>
          <p:cNvPr id="21" name="TextBox 20"/>
          <p:cNvSpPr txBox="1"/>
          <p:nvPr/>
        </p:nvSpPr>
        <p:spPr>
          <a:xfrm>
            <a:off x="6426000" y="5947646"/>
            <a:ext cx="595035" cy="338554"/>
          </a:xfrm>
          <a:prstGeom prst="rect">
            <a:avLst/>
          </a:prstGeom>
          <a:noFill/>
        </p:spPr>
        <p:txBody>
          <a:bodyPr wrap="none" rtlCol="0">
            <a:spAutoFit/>
          </a:bodyPr>
          <a:lstStyle/>
          <a:p>
            <a:r>
              <a:rPr lang="en-US" sz="1600" b="1" dirty="0">
                <a:latin typeface="Arial" pitchFamily="34" charset="0"/>
                <a:cs typeface="Arial" pitchFamily="34" charset="0"/>
              </a:rPr>
              <a:t>7</a:t>
            </a:r>
            <a:r>
              <a:rPr lang="en-US" sz="1600" b="1" dirty="0" smtClean="0">
                <a:latin typeface="Arial" pitchFamily="34" charset="0"/>
                <a:cs typeface="Arial" pitchFamily="34" charset="0"/>
              </a:rPr>
              <a:t>2%</a:t>
            </a:r>
            <a:endParaRPr lang="en-US" sz="1600" b="1" dirty="0">
              <a:latin typeface="Arial" pitchFamily="34" charset="0"/>
              <a:cs typeface="Arial" pitchFamily="34" charset="0"/>
            </a:endParaRPr>
          </a:p>
        </p:txBody>
      </p:sp>
      <p:grpSp>
        <p:nvGrpSpPr>
          <p:cNvPr id="3" name="Group 2"/>
          <p:cNvGrpSpPr/>
          <p:nvPr/>
        </p:nvGrpSpPr>
        <p:grpSpPr>
          <a:xfrm>
            <a:off x="986478" y="1009401"/>
            <a:ext cx="7055156" cy="292228"/>
            <a:chOff x="543550" y="1095129"/>
            <a:chExt cx="7055156" cy="292228"/>
          </a:xfrm>
        </p:grpSpPr>
        <p:sp>
          <p:nvSpPr>
            <p:cNvPr id="24" name="Rectangle 23"/>
            <p:cNvSpPr/>
            <p:nvPr/>
          </p:nvSpPr>
          <p:spPr>
            <a:xfrm>
              <a:off x="543550" y="1095129"/>
              <a:ext cx="7055156" cy="292228"/>
            </a:xfrm>
            <a:prstGeom prst="rect">
              <a:avLst/>
            </a:prstGeom>
            <a:solidFill>
              <a:srgbClr val="FFFFFF"/>
            </a:solidFill>
            <a:ln w="3175" cap="flat" cmpd="sng" algn="ctr">
              <a:solidFill>
                <a:srgbClr val="000000"/>
              </a:solid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Verdana"/>
                <a:ea typeface="+mn-ea"/>
                <a:cs typeface="+mn-cs"/>
              </a:endParaRPr>
            </a:p>
          </p:txBody>
        </p:sp>
        <p:grpSp>
          <p:nvGrpSpPr>
            <p:cNvPr id="25" name="Group 24"/>
            <p:cNvGrpSpPr/>
            <p:nvPr/>
          </p:nvGrpSpPr>
          <p:grpSpPr>
            <a:xfrm>
              <a:off x="705395" y="1110358"/>
              <a:ext cx="3365928" cy="276999"/>
              <a:chOff x="962526" y="1042737"/>
              <a:chExt cx="3365928" cy="276999"/>
            </a:xfrm>
          </p:grpSpPr>
          <p:sp>
            <p:nvSpPr>
              <p:cNvPr id="30" name="Rectangle 29"/>
              <p:cNvSpPr/>
              <p:nvPr/>
            </p:nvSpPr>
            <p:spPr>
              <a:xfrm>
                <a:off x="962526" y="1106905"/>
                <a:ext cx="160421" cy="160421"/>
              </a:xfrm>
              <a:prstGeom prst="rect">
                <a:avLst/>
              </a:prstGeom>
              <a:solidFill>
                <a:schemeClr val="accent4"/>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138991" y="1042737"/>
                <a:ext cx="3189463" cy="276999"/>
              </a:xfrm>
              <a:prstGeom prst="rect">
                <a:avLst/>
              </a:prstGeom>
              <a:noFill/>
            </p:spPr>
            <p:txBody>
              <a:bodyPr wrap="none" rtlCol="0">
                <a:spAutoFit/>
              </a:bodyPr>
              <a:lstStyle/>
              <a:p>
                <a:r>
                  <a:rPr lang="en-US" sz="1200" b="1" dirty="0" smtClean="0">
                    <a:latin typeface="Arial" pitchFamily="34" charset="0"/>
                    <a:cs typeface="Arial" pitchFamily="34" charset="0"/>
                  </a:rPr>
                  <a:t>Current system DEFINITELY is doing this</a:t>
                </a:r>
                <a:endParaRPr lang="en-US" sz="1200" b="1" dirty="0">
                  <a:latin typeface="Arial" pitchFamily="34" charset="0"/>
                  <a:cs typeface="Arial" pitchFamily="34" charset="0"/>
                </a:endParaRPr>
              </a:p>
            </p:txBody>
          </p:sp>
        </p:grpSp>
        <p:grpSp>
          <p:nvGrpSpPr>
            <p:cNvPr id="27" name="Group 26"/>
            <p:cNvGrpSpPr/>
            <p:nvPr/>
          </p:nvGrpSpPr>
          <p:grpSpPr>
            <a:xfrm>
              <a:off x="4269646" y="1095129"/>
              <a:ext cx="3329059" cy="276999"/>
              <a:chOff x="962526" y="1042737"/>
              <a:chExt cx="3329059" cy="276999"/>
            </a:xfrm>
          </p:grpSpPr>
          <p:sp>
            <p:nvSpPr>
              <p:cNvPr id="28" name="Rectangle 27"/>
              <p:cNvSpPr/>
              <p:nvPr/>
            </p:nvSpPr>
            <p:spPr>
              <a:xfrm>
                <a:off x="962526" y="1106905"/>
                <a:ext cx="160421" cy="160421"/>
              </a:xfrm>
              <a:prstGeom prst="rect">
                <a:avLst/>
              </a:prstGeom>
              <a:solidFill>
                <a:schemeClr val="accent5"/>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138991" y="1042737"/>
                <a:ext cx="3152594" cy="276999"/>
              </a:xfrm>
              <a:prstGeom prst="rect">
                <a:avLst/>
              </a:prstGeom>
              <a:noFill/>
            </p:spPr>
            <p:txBody>
              <a:bodyPr wrap="none" rtlCol="0">
                <a:spAutoFit/>
              </a:bodyPr>
              <a:lstStyle/>
              <a:p>
                <a:r>
                  <a:rPr lang="en-US" sz="1200" b="1" dirty="0" smtClean="0">
                    <a:latin typeface="Arial" pitchFamily="34" charset="0"/>
                    <a:cs typeface="Arial" pitchFamily="34" charset="0"/>
                  </a:rPr>
                  <a:t>Current system PROBABLY is doing this</a:t>
                </a:r>
                <a:endParaRPr lang="en-US" sz="1200" b="1" dirty="0">
                  <a:latin typeface="Arial" pitchFamily="34" charset="0"/>
                  <a:cs typeface="Arial" pitchFamily="34" charset="0"/>
                </a:endParaRPr>
              </a:p>
            </p:txBody>
          </p:sp>
        </p:grpSp>
      </p:grpSp>
      <p:sp>
        <p:nvSpPr>
          <p:cNvPr id="23" name="TextBox 22"/>
          <p:cNvSpPr txBox="1"/>
          <p:nvPr/>
        </p:nvSpPr>
        <p:spPr>
          <a:xfrm>
            <a:off x="7144598" y="2848312"/>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83%</a:t>
            </a:r>
            <a:endParaRPr lang="en-US" sz="1600" b="1" dirty="0">
              <a:latin typeface="Arial" pitchFamily="34" charset="0"/>
              <a:cs typeface="Arial" pitchFamily="34" charset="0"/>
            </a:endParaRPr>
          </a:p>
        </p:txBody>
      </p:sp>
      <p:sp>
        <p:nvSpPr>
          <p:cNvPr id="26" name="TextBox 25"/>
          <p:cNvSpPr txBox="1"/>
          <p:nvPr/>
        </p:nvSpPr>
        <p:spPr>
          <a:xfrm>
            <a:off x="7016364" y="3368177"/>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81%</a:t>
            </a:r>
            <a:endParaRPr lang="en-US" sz="1600" b="1" dirty="0">
              <a:latin typeface="Arial" pitchFamily="34" charset="0"/>
              <a:cs typeface="Arial" pitchFamily="34" charset="0"/>
            </a:endParaRPr>
          </a:p>
        </p:txBody>
      </p:sp>
      <p:sp>
        <p:nvSpPr>
          <p:cNvPr id="32" name="TextBox 31"/>
          <p:cNvSpPr txBox="1"/>
          <p:nvPr/>
        </p:nvSpPr>
        <p:spPr>
          <a:xfrm>
            <a:off x="6781515" y="3888042"/>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74%</a:t>
            </a:r>
            <a:endParaRPr lang="en-US" sz="1600" b="1" dirty="0">
              <a:latin typeface="Arial" pitchFamily="34" charset="0"/>
              <a:cs typeface="Arial" pitchFamily="34" charset="0"/>
            </a:endParaRPr>
          </a:p>
        </p:txBody>
      </p:sp>
      <p:sp>
        <p:nvSpPr>
          <p:cNvPr id="33" name="TextBox 32"/>
          <p:cNvSpPr txBox="1"/>
          <p:nvPr/>
        </p:nvSpPr>
        <p:spPr>
          <a:xfrm>
            <a:off x="6565439" y="5423664"/>
            <a:ext cx="595035" cy="338554"/>
          </a:xfrm>
          <a:prstGeom prst="rect">
            <a:avLst/>
          </a:prstGeom>
          <a:noFill/>
        </p:spPr>
        <p:txBody>
          <a:bodyPr wrap="none" rtlCol="0">
            <a:spAutoFit/>
          </a:bodyPr>
          <a:lstStyle/>
          <a:p>
            <a:r>
              <a:rPr lang="en-US" sz="1600" b="1" dirty="0" smtClean="0">
                <a:latin typeface="Arial" pitchFamily="34" charset="0"/>
                <a:cs typeface="Arial" pitchFamily="34" charset="0"/>
              </a:rPr>
              <a:t>74%</a:t>
            </a:r>
            <a:endParaRPr lang="en-US" sz="1600" b="1" dirty="0">
              <a:latin typeface="Arial" pitchFamily="34" charset="0"/>
              <a:cs typeface="Arial" pitchFamily="34" charset="0"/>
            </a:endParaRPr>
          </a:p>
        </p:txBody>
      </p:sp>
      <p:sp>
        <p:nvSpPr>
          <p:cNvPr id="22" name="TextBox 21"/>
          <p:cNvSpPr txBox="1"/>
          <p:nvPr/>
        </p:nvSpPr>
        <p:spPr>
          <a:xfrm>
            <a:off x="174719" y="1703895"/>
            <a:ext cx="8007306" cy="4388381"/>
          </a:xfrm>
          <a:prstGeom prst="rect">
            <a:avLst/>
          </a:prstGeom>
          <a:noFill/>
        </p:spPr>
        <p:txBody>
          <a:bodyPr wrap="square" rtlCol="0">
            <a:spAutoFit/>
          </a:bodyPr>
          <a:lstStyle/>
          <a:p>
            <a:pPr>
              <a:lnSpc>
                <a:spcPts val="1500"/>
              </a:lnSpc>
              <a:spcBef>
                <a:spcPts val="2500"/>
              </a:spcBef>
            </a:pPr>
            <a:r>
              <a:rPr lang="en-US" sz="1400" b="1" dirty="0" smtClean="0">
                <a:latin typeface="Arial" pitchFamily="34" charset="0"/>
                <a:cs typeface="Arial" pitchFamily="34" charset="0"/>
              </a:rPr>
              <a:t>Leading politicians to </a:t>
            </a:r>
            <a:r>
              <a:rPr lang="en-US" sz="1400" b="1" dirty="0">
                <a:latin typeface="Arial" pitchFamily="34" charset="0"/>
                <a:cs typeface="Arial" pitchFamily="34" charset="0"/>
              </a:rPr>
              <a:t>cast votes to please special interests rather than voters	</a:t>
            </a:r>
          </a:p>
          <a:p>
            <a:pPr>
              <a:lnSpc>
                <a:spcPts val="1500"/>
              </a:lnSpc>
              <a:spcBef>
                <a:spcPts val="2500"/>
              </a:spcBef>
            </a:pPr>
            <a:r>
              <a:rPr lang="en-US" sz="1400" b="1" dirty="0" smtClean="0">
                <a:latin typeface="Arial" pitchFamily="34" charset="0"/>
                <a:cs typeface="Arial" pitchFamily="34" charset="0"/>
              </a:rPr>
              <a:t>Letting Super </a:t>
            </a:r>
            <a:r>
              <a:rPr lang="en-US" sz="1400" b="1" dirty="0">
                <a:latin typeface="Arial" pitchFamily="34" charset="0"/>
                <a:cs typeface="Arial" pitchFamily="34" charset="0"/>
              </a:rPr>
              <a:t>PACs </a:t>
            </a:r>
            <a:r>
              <a:rPr lang="en-US" sz="1400" b="1" dirty="0" smtClean="0">
                <a:latin typeface="Arial" pitchFamily="34" charset="0"/>
                <a:cs typeface="Arial" pitchFamily="34" charset="0"/>
              </a:rPr>
              <a:t>crowd airwaves: hard for </a:t>
            </a:r>
            <a:r>
              <a:rPr lang="en-US" sz="1400" b="1" dirty="0">
                <a:latin typeface="Arial" pitchFamily="34" charset="0"/>
                <a:cs typeface="Arial" pitchFamily="34" charset="0"/>
              </a:rPr>
              <a:t>campaigns to have </a:t>
            </a:r>
            <a:r>
              <a:rPr lang="en-US" sz="1400" b="1" dirty="0" smtClean="0">
                <a:latin typeface="Arial" pitchFamily="34" charset="0"/>
                <a:cs typeface="Arial" pitchFamily="34" charset="0"/>
              </a:rPr>
              <a:t>meaningful </a:t>
            </a:r>
            <a:r>
              <a:rPr lang="en-US" sz="1400" b="1" dirty="0">
                <a:latin typeface="Arial" pitchFamily="34" charset="0"/>
                <a:cs typeface="Arial" pitchFamily="34" charset="0"/>
              </a:rPr>
              <a:t>dialogue </a:t>
            </a:r>
          </a:p>
          <a:p>
            <a:pPr>
              <a:lnSpc>
                <a:spcPts val="1500"/>
              </a:lnSpc>
              <a:spcBef>
                <a:spcPts val="2500"/>
              </a:spcBef>
            </a:pPr>
            <a:r>
              <a:rPr lang="en-US" sz="1400" b="1" dirty="0" smtClean="0">
                <a:latin typeface="Arial" pitchFamily="34" charset="0"/>
                <a:cs typeface="Arial" pitchFamily="34" charset="0"/>
              </a:rPr>
              <a:t>Contributing </a:t>
            </a:r>
            <a:r>
              <a:rPr lang="en-US" sz="1400" b="1" dirty="0">
                <a:latin typeface="Arial" pitchFamily="34" charset="0"/>
                <a:cs typeface="Arial" pitchFamily="34" charset="0"/>
              </a:rPr>
              <a:t>to Congress’s inability to solve </a:t>
            </a:r>
            <a:r>
              <a:rPr lang="en-US" sz="1400" b="1" dirty="0" smtClean="0">
                <a:latin typeface="Arial" pitchFamily="34" charset="0"/>
                <a:cs typeface="Arial" pitchFamily="34" charset="0"/>
              </a:rPr>
              <a:t>big </a:t>
            </a:r>
            <a:r>
              <a:rPr lang="en-US" sz="1400" b="1" dirty="0">
                <a:latin typeface="Arial" pitchFamily="34" charset="0"/>
                <a:cs typeface="Arial" pitchFamily="34" charset="0"/>
              </a:rPr>
              <a:t>problems </a:t>
            </a:r>
            <a:r>
              <a:rPr lang="en-US" sz="1400" b="1" dirty="0" smtClean="0">
                <a:latin typeface="Arial" pitchFamily="34" charset="0"/>
                <a:cs typeface="Arial" pitchFamily="34" charset="0"/>
              </a:rPr>
              <a:t>country </a:t>
            </a:r>
            <a:r>
              <a:rPr lang="en-US" sz="1400" b="1" dirty="0">
                <a:latin typeface="Arial" pitchFamily="34" charset="0"/>
                <a:cs typeface="Arial" pitchFamily="34" charset="0"/>
              </a:rPr>
              <a:t>is facing	</a:t>
            </a:r>
          </a:p>
          <a:p>
            <a:pPr>
              <a:lnSpc>
                <a:spcPts val="1500"/>
              </a:lnSpc>
              <a:spcBef>
                <a:spcPts val="2500"/>
              </a:spcBef>
            </a:pPr>
            <a:r>
              <a:rPr lang="en-US" sz="1400" b="1" dirty="0" smtClean="0">
                <a:latin typeface="Arial" pitchFamily="34" charset="0"/>
                <a:cs typeface="Arial" pitchFamily="34" charset="0"/>
              </a:rPr>
              <a:t>Making </a:t>
            </a:r>
            <a:r>
              <a:rPr lang="en-US" sz="1400" b="1" dirty="0">
                <a:latin typeface="Arial" pitchFamily="34" charset="0"/>
                <a:cs typeface="Arial" pitchFamily="34" charset="0"/>
              </a:rPr>
              <a:t>it harder to pass economic reforms and other important legislation	</a:t>
            </a:r>
          </a:p>
          <a:p>
            <a:pPr>
              <a:lnSpc>
                <a:spcPts val="1500"/>
              </a:lnSpc>
              <a:spcBef>
                <a:spcPts val="2500"/>
              </a:spcBef>
            </a:pPr>
            <a:r>
              <a:rPr lang="en-US" sz="1400" b="1" dirty="0" smtClean="0">
                <a:latin typeface="Arial" pitchFamily="34" charset="0"/>
                <a:cs typeface="Arial" pitchFamily="34" charset="0"/>
              </a:rPr>
              <a:t>Harming </a:t>
            </a:r>
            <a:r>
              <a:rPr lang="en-US" sz="1400" b="1" dirty="0">
                <a:latin typeface="Arial" pitchFamily="34" charset="0"/>
                <a:cs typeface="Arial" pitchFamily="34" charset="0"/>
              </a:rPr>
              <a:t>our democracy	</a:t>
            </a:r>
          </a:p>
          <a:p>
            <a:pPr>
              <a:lnSpc>
                <a:spcPts val="1500"/>
              </a:lnSpc>
              <a:spcBef>
                <a:spcPts val="2500"/>
              </a:spcBef>
            </a:pPr>
            <a:r>
              <a:rPr lang="en-US" sz="1400" b="1" dirty="0" smtClean="0">
                <a:latin typeface="Arial" pitchFamily="34" charset="0"/>
                <a:cs typeface="Arial" pitchFamily="34" charset="0"/>
              </a:rPr>
              <a:t>Driving </a:t>
            </a:r>
            <a:r>
              <a:rPr lang="en-US" sz="1400" b="1" dirty="0">
                <a:latin typeface="Arial" pitchFamily="34" charset="0"/>
                <a:cs typeface="Arial" pitchFamily="34" charset="0"/>
              </a:rPr>
              <a:t>politicians and </a:t>
            </a:r>
            <a:r>
              <a:rPr lang="en-US" sz="1400" b="1" dirty="0" smtClean="0">
                <a:latin typeface="Arial" pitchFamily="34" charset="0"/>
                <a:cs typeface="Arial" pitchFamily="34" charset="0"/>
              </a:rPr>
              <a:t>political parties </a:t>
            </a:r>
            <a:r>
              <a:rPr lang="en-US" sz="1400" b="1" dirty="0">
                <a:latin typeface="Arial" pitchFamily="34" charset="0"/>
                <a:cs typeface="Arial" pitchFamily="34" charset="0"/>
              </a:rPr>
              <a:t>to be more extreme	</a:t>
            </a:r>
          </a:p>
          <a:p>
            <a:pPr>
              <a:lnSpc>
                <a:spcPts val="1500"/>
              </a:lnSpc>
              <a:spcBef>
                <a:spcPts val="2500"/>
              </a:spcBef>
            </a:pPr>
            <a:r>
              <a:rPr lang="en-US" sz="1400" b="1" dirty="0">
                <a:latin typeface="Arial" pitchFamily="34" charset="0"/>
                <a:cs typeface="Arial" pitchFamily="34" charset="0"/>
              </a:rPr>
              <a:t>L</a:t>
            </a:r>
            <a:r>
              <a:rPr lang="en-US" sz="1400" b="1" dirty="0" smtClean="0">
                <a:latin typeface="Arial" pitchFamily="34" charset="0"/>
                <a:cs typeface="Arial" pitchFamily="34" charset="0"/>
              </a:rPr>
              <a:t>imiting quality/diversity </a:t>
            </a:r>
            <a:r>
              <a:rPr lang="en-US" sz="1400" b="1" dirty="0">
                <a:latin typeface="Arial" pitchFamily="34" charset="0"/>
                <a:cs typeface="Arial" pitchFamily="34" charset="0"/>
              </a:rPr>
              <a:t>of candidates willing and able to run for office	</a:t>
            </a:r>
          </a:p>
          <a:p>
            <a:pPr>
              <a:lnSpc>
                <a:spcPts val="1500"/>
              </a:lnSpc>
              <a:spcBef>
                <a:spcPts val="2500"/>
              </a:spcBef>
            </a:pPr>
            <a:r>
              <a:rPr lang="en-US" sz="1400" b="1" dirty="0" smtClean="0">
                <a:latin typeface="Arial" pitchFamily="34" charset="0"/>
                <a:cs typeface="Arial" pitchFamily="34" charset="0"/>
              </a:rPr>
              <a:t>Reducing </a:t>
            </a:r>
            <a:r>
              <a:rPr lang="en-US" sz="1400" b="1" dirty="0">
                <a:latin typeface="Arial" pitchFamily="34" charset="0"/>
                <a:cs typeface="Arial" pitchFamily="34" charset="0"/>
              </a:rPr>
              <a:t>competition in </a:t>
            </a:r>
            <a:r>
              <a:rPr lang="en-US" sz="1400" b="1" dirty="0" smtClean="0">
                <a:latin typeface="Arial" pitchFamily="34" charset="0"/>
                <a:cs typeface="Arial" pitchFamily="34" charset="0"/>
              </a:rPr>
              <a:t>elections</a:t>
            </a:r>
            <a:r>
              <a:rPr lang="en-US" sz="1400" b="1" dirty="0">
                <a:latin typeface="Arial" pitchFamily="34" charset="0"/>
                <a:cs typeface="Arial" pitchFamily="34" charset="0"/>
              </a:rPr>
              <a:t>	</a:t>
            </a:r>
          </a:p>
          <a:p>
            <a:pPr>
              <a:lnSpc>
                <a:spcPts val="1500"/>
              </a:lnSpc>
              <a:spcBef>
                <a:spcPts val="2500"/>
              </a:spcBef>
            </a:pPr>
            <a:r>
              <a:rPr lang="en-US" sz="1400" b="1" dirty="0" smtClean="0">
                <a:latin typeface="Arial" pitchFamily="34" charset="0"/>
                <a:cs typeface="Arial" pitchFamily="34" charset="0"/>
              </a:rPr>
              <a:t>Distorting market </a:t>
            </a:r>
            <a:r>
              <a:rPr lang="en-US" sz="1400" b="1" dirty="0">
                <a:latin typeface="Arial" pitchFamily="34" charset="0"/>
                <a:cs typeface="Arial" pitchFamily="34" charset="0"/>
              </a:rPr>
              <a:t>economy by adding political calculations to business </a:t>
            </a:r>
            <a:r>
              <a:rPr lang="en-US" sz="1400" b="1" dirty="0" smtClean="0">
                <a:latin typeface="Arial" pitchFamily="34" charset="0"/>
                <a:cs typeface="Arial" pitchFamily="34" charset="0"/>
              </a:rPr>
              <a:t>decisions </a:t>
            </a:r>
            <a:endParaRPr lang="en-US" sz="1400" b="1" dirty="0">
              <a:latin typeface="Arial" pitchFamily="34" charset="0"/>
              <a:cs typeface="Arial" pitchFamily="34" charset="0"/>
            </a:endParaRPr>
          </a:p>
        </p:txBody>
      </p:sp>
      <p:sp>
        <p:nvSpPr>
          <p:cNvPr id="7" name="TextBox 6"/>
          <p:cNvSpPr txBox="1"/>
          <p:nvPr/>
        </p:nvSpPr>
        <p:spPr>
          <a:xfrm>
            <a:off x="82642" y="1395987"/>
            <a:ext cx="1944763" cy="307777"/>
          </a:xfrm>
          <a:prstGeom prst="rect">
            <a:avLst/>
          </a:prstGeom>
          <a:noFill/>
        </p:spPr>
        <p:txBody>
          <a:bodyPr wrap="none" rtlCol="0">
            <a:spAutoFit/>
          </a:bodyPr>
          <a:lstStyle/>
          <a:p>
            <a:r>
              <a:rPr lang="en-US" sz="1400" i="1" dirty="0" smtClean="0">
                <a:latin typeface="Arial" pitchFamily="34" charset="0"/>
                <a:cs typeface="Arial" pitchFamily="34" charset="0"/>
              </a:rPr>
              <a:t>The current system is:</a:t>
            </a:r>
            <a:endParaRPr lang="en-US" sz="1400" i="1" dirty="0">
              <a:latin typeface="Arial" pitchFamily="34" charset="0"/>
              <a:cs typeface="Arial" pitchFamily="34" charset="0"/>
            </a:endParaRPr>
          </a:p>
        </p:txBody>
      </p:sp>
    </p:spTree>
    <p:extLst>
      <p:ext uri="{BB962C8B-B14F-4D97-AF65-F5344CB8AC3E}">
        <p14:creationId xmlns:p14="http://schemas.microsoft.com/office/powerpoint/2010/main" val="221833766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591" y="365760"/>
            <a:ext cx="8286468" cy="548640"/>
          </a:xfrm>
        </p:spPr>
        <p:txBody>
          <a:bodyPr/>
          <a:lstStyle/>
          <a:p>
            <a:r>
              <a:rPr lang="en-US" dirty="0" smtClean="0"/>
              <a:t>87% Say The Campaign Finance System Needs Major Reforms Or Complete Overhaul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81155371"/>
              </p:ext>
            </p:extLst>
          </p:nvPr>
        </p:nvGraphicFramePr>
        <p:xfrm>
          <a:off x="2297643" y="1558632"/>
          <a:ext cx="4644626" cy="446493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8</a:t>
            </a:fld>
            <a:endParaRPr lang="en-US"/>
          </a:p>
        </p:txBody>
      </p:sp>
      <p:sp>
        <p:nvSpPr>
          <p:cNvPr id="6" name="TextBox 5"/>
          <p:cNvSpPr txBox="1"/>
          <p:nvPr/>
        </p:nvSpPr>
        <p:spPr>
          <a:xfrm>
            <a:off x="875630" y="1389019"/>
            <a:ext cx="7488652" cy="502702"/>
          </a:xfrm>
          <a:prstGeom prst="rect">
            <a:avLst/>
          </a:prstGeom>
          <a:noFill/>
        </p:spPr>
        <p:txBody>
          <a:bodyPr wrap="square" rtlCol="0">
            <a:spAutoFit/>
          </a:bodyPr>
          <a:lstStyle/>
          <a:p>
            <a:pPr algn="just">
              <a:lnSpc>
                <a:spcPts val="1600"/>
              </a:lnSpc>
            </a:pPr>
            <a:r>
              <a:rPr lang="en-US" sz="1600" i="1" dirty="0" smtClean="0">
                <a:latin typeface="Arial" pitchFamily="34" charset="0"/>
                <a:cs typeface="Arial" pitchFamily="34" charset="0"/>
              </a:rPr>
              <a:t>Which one of the following best </a:t>
            </a:r>
            <a:r>
              <a:rPr lang="en-US" sz="1600" i="1" dirty="0">
                <a:latin typeface="Arial" pitchFamily="34" charset="0"/>
                <a:cs typeface="Arial" pitchFamily="34" charset="0"/>
              </a:rPr>
              <a:t>describes </a:t>
            </a:r>
            <a:r>
              <a:rPr lang="en-US" sz="1600" i="1" dirty="0" smtClean="0">
                <a:latin typeface="Arial" pitchFamily="34" charset="0"/>
                <a:cs typeface="Arial" pitchFamily="34" charset="0"/>
              </a:rPr>
              <a:t>the </a:t>
            </a:r>
            <a:r>
              <a:rPr lang="en-US" sz="1600" i="1" dirty="0">
                <a:latin typeface="Arial" pitchFamily="34" charset="0"/>
                <a:cs typeface="Arial" pitchFamily="34" charset="0"/>
              </a:rPr>
              <a:t>amount of change the system for financing political campaigns needs?</a:t>
            </a:r>
          </a:p>
        </p:txBody>
      </p:sp>
      <p:sp>
        <p:nvSpPr>
          <p:cNvPr id="8" name="TextBox 7"/>
          <p:cNvSpPr txBox="1"/>
          <p:nvPr/>
        </p:nvSpPr>
        <p:spPr>
          <a:xfrm>
            <a:off x="5346416" y="2025916"/>
            <a:ext cx="646331" cy="369332"/>
          </a:xfrm>
          <a:prstGeom prst="rect">
            <a:avLst/>
          </a:prstGeom>
          <a:noFill/>
        </p:spPr>
        <p:txBody>
          <a:bodyPr wrap="none" rtlCol="0">
            <a:spAutoFit/>
          </a:bodyPr>
          <a:lstStyle/>
          <a:p>
            <a:r>
              <a:rPr lang="en-US" b="1" dirty="0" smtClean="0">
                <a:latin typeface="Arial" pitchFamily="34" charset="0"/>
                <a:cs typeface="Arial" pitchFamily="34" charset="0"/>
              </a:rPr>
              <a:t>87%</a:t>
            </a:r>
            <a:endParaRPr lang="en-US" b="1" dirty="0">
              <a:latin typeface="Arial" pitchFamily="34" charset="0"/>
              <a:cs typeface="Arial" pitchFamily="34" charset="0"/>
            </a:endParaRPr>
          </a:p>
        </p:txBody>
      </p:sp>
      <p:grpSp>
        <p:nvGrpSpPr>
          <p:cNvPr id="13" name="Group 12"/>
          <p:cNvGrpSpPr/>
          <p:nvPr/>
        </p:nvGrpSpPr>
        <p:grpSpPr>
          <a:xfrm>
            <a:off x="1509486" y="2725599"/>
            <a:ext cx="2721173" cy="969725"/>
            <a:chOff x="1915886" y="2725599"/>
            <a:chExt cx="2314773" cy="969725"/>
          </a:xfrm>
        </p:grpSpPr>
        <p:sp>
          <p:nvSpPr>
            <p:cNvPr id="9" name="TextBox 8"/>
            <p:cNvSpPr txBox="1"/>
            <p:nvPr/>
          </p:nvSpPr>
          <p:spPr>
            <a:xfrm>
              <a:off x="1915886" y="2741217"/>
              <a:ext cx="2314773" cy="954107"/>
            </a:xfrm>
            <a:prstGeom prst="rect">
              <a:avLst/>
            </a:prstGeom>
            <a:noFill/>
          </p:spPr>
          <p:txBody>
            <a:bodyPr wrap="square" rtlCol="0">
              <a:spAutoFit/>
            </a:bodyPr>
            <a:lstStyle/>
            <a:p>
              <a:pPr algn="just"/>
              <a:r>
                <a:rPr lang="en-US" sz="1400" dirty="0" smtClean="0">
                  <a:latin typeface="Arial" pitchFamily="34" charset="0"/>
                  <a:cs typeface="Arial" pitchFamily="34" charset="0"/>
                </a:rPr>
                <a:t>No one selected “needs no reforms at all” to describe the amount of change needed.</a:t>
              </a:r>
              <a:endParaRPr lang="en-US" sz="1400" dirty="0">
                <a:latin typeface="Arial" pitchFamily="34" charset="0"/>
                <a:cs typeface="Arial" pitchFamily="34" charset="0"/>
              </a:endParaRPr>
            </a:p>
          </p:txBody>
        </p:sp>
        <p:sp>
          <p:nvSpPr>
            <p:cNvPr id="10" name="Double Bracket 9"/>
            <p:cNvSpPr/>
            <p:nvPr/>
          </p:nvSpPr>
          <p:spPr>
            <a:xfrm>
              <a:off x="1915886" y="2725599"/>
              <a:ext cx="2314773" cy="779446"/>
            </a:xfrm>
            <a:prstGeom prst="bracketPair">
              <a:avLst/>
            </a:prstGeom>
            <a:ln>
              <a:solidFill>
                <a:srgbClr val="3366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grpSp>
      <p:sp>
        <p:nvSpPr>
          <p:cNvPr id="14" name="TextBox 13"/>
          <p:cNvSpPr txBox="1"/>
          <p:nvPr/>
        </p:nvSpPr>
        <p:spPr>
          <a:xfrm>
            <a:off x="2893339" y="5740755"/>
            <a:ext cx="1426994"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Needs minor</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reforms</a:t>
            </a:r>
            <a:endParaRPr lang="en-US" sz="1600" b="1" dirty="0">
              <a:latin typeface="Arial" pitchFamily="34" charset="0"/>
              <a:cs typeface="Arial" pitchFamily="34" charset="0"/>
            </a:endParaRPr>
          </a:p>
        </p:txBody>
      </p:sp>
      <p:sp>
        <p:nvSpPr>
          <p:cNvPr id="15" name="TextBox 14"/>
          <p:cNvSpPr txBox="1"/>
          <p:nvPr/>
        </p:nvSpPr>
        <p:spPr>
          <a:xfrm>
            <a:off x="4492223" y="5740755"/>
            <a:ext cx="1861408" cy="502702"/>
          </a:xfrm>
          <a:prstGeom prst="rect">
            <a:avLst/>
          </a:prstGeom>
          <a:noFill/>
        </p:spPr>
        <p:txBody>
          <a:bodyPr wrap="none" rtlCol="0">
            <a:spAutoFit/>
          </a:bodyPr>
          <a:lstStyle/>
          <a:p>
            <a:pPr algn="ctr">
              <a:lnSpc>
                <a:spcPts val="1600"/>
              </a:lnSpc>
            </a:pPr>
            <a:r>
              <a:rPr lang="en-US" sz="1600" b="1" dirty="0" smtClean="0">
                <a:latin typeface="Arial" pitchFamily="34" charset="0"/>
                <a:cs typeface="Arial" pitchFamily="34" charset="0"/>
              </a:rPr>
              <a:t>Needs major</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reforms/overhaul</a:t>
            </a:r>
            <a:endParaRPr lang="en-US" sz="1600" b="1" dirty="0">
              <a:latin typeface="Arial" pitchFamily="34" charset="0"/>
              <a:cs typeface="Arial" pitchFamily="34" charset="0"/>
            </a:endParaRPr>
          </a:p>
        </p:txBody>
      </p:sp>
      <p:sp>
        <p:nvSpPr>
          <p:cNvPr id="16" name="TextBox 15"/>
          <p:cNvSpPr txBox="1"/>
          <p:nvPr/>
        </p:nvSpPr>
        <p:spPr>
          <a:xfrm>
            <a:off x="4951081" y="2859987"/>
            <a:ext cx="1041666" cy="913070"/>
          </a:xfrm>
          <a:prstGeom prst="rect">
            <a:avLst/>
          </a:prstGeom>
          <a:noFill/>
        </p:spPr>
        <p:txBody>
          <a:bodyPr wrap="square" rtlCol="0">
            <a:spAutoFit/>
          </a:bodyPr>
          <a:lstStyle/>
          <a:p>
            <a:pPr algn="ctr">
              <a:lnSpc>
                <a:spcPts val="1600"/>
              </a:lnSpc>
            </a:pPr>
            <a:r>
              <a:rPr lang="en-US" sz="1400" b="1" dirty="0" smtClean="0">
                <a:solidFill>
                  <a:schemeClr val="bg1"/>
                </a:solidFill>
                <a:latin typeface="Arial" pitchFamily="34" charset="0"/>
                <a:cs typeface="Arial" pitchFamily="34" charset="0"/>
              </a:rPr>
              <a:t>Needs major reforms</a:t>
            </a:r>
          </a:p>
          <a:p>
            <a:pPr algn="ctr">
              <a:lnSpc>
                <a:spcPts val="1600"/>
              </a:lnSpc>
            </a:pPr>
            <a:r>
              <a:rPr lang="en-US" sz="1400" b="1" dirty="0" smtClean="0">
                <a:solidFill>
                  <a:schemeClr val="bg1"/>
                </a:solidFill>
                <a:latin typeface="Arial" pitchFamily="34" charset="0"/>
                <a:cs typeface="Arial" pitchFamily="34" charset="0"/>
              </a:rPr>
              <a:t>47%</a:t>
            </a:r>
            <a:endParaRPr lang="en-US" sz="1400" b="1" dirty="0">
              <a:solidFill>
                <a:schemeClr val="bg1"/>
              </a:solidFill>
              <a:latin typeface="Arial" pitchFamily="34" charset="0"/>
              <a:cs typeface="Arial" pitchFamily="34" charset="0"/>
            </a:endParaRPr>
          </a:p>
        </p:txBody>
      </p:sp>
      <p:sp>
        <p:nvSpPr>
          <p:cNvPr id="17" name="TextBox 16"/>
          <p:cNvSpPr txBox="1"/>
          <p:nvPr/>
        </p:nvSpPr>
        <p:spPr>
          <a:xfrm>
            <a:off x="4899234" y="4438444"/>
            <a:ext cx="1144740" cy="913070"/>
          </a:xfrm>
          <a:prstGeom prst="rect">
            <a:avLst/>
          </a:prstGeom>
          <a:noFill/>
        </p:spPr>
        <p:txBody>
          <a:bodyPr wrap="square" rtlCol="0">
            <a:spAutoFit/>
          </a:bodyPr>
          <a:lstStyle/>
          <a:p>
            <a:pPr algn="ctr">
              <a:lnSpc>
                <a:spcPts val="1600"/>
              </a:lnSpc>
            </a:pPr>
            <a:r>
              <a:rPr lang="en-US" sz="1400" b="1" dirty="0" smtClean="0">
                <a:solidFill>
                  <a:schemeClr val="bg1"/>
                </a:solidFill>
                <a:latin typeface="Arial" pitchFamily="34" charset="0"/>
                <a:cs typeface="Arial" pitchFamily="34" charset="0"/>
              </a:rPr>
              <a:t>Needs a complete</a:t>
            </a:r>
            <a:br>
              <a:rPr lang="en-US" sz="1400" b="1" dirty="0" smtClean="0">
                <a:solidFill>
                  <a:schemeClr val="bg1"/>
                </a:solidFill>
                <a:latin typeface="Arial" pitchFamily="34" charset="0"/>
                <a:cs typeface="Arial" pitchFamily="34" charset="0"/>
              </a:rPr>
            </a:br>
            <a:r>
              <a:rPr lang="en-US" sz="1400" b="1" dirty="0" smtClean="0">
                <a:solidFill>
                  <a:schemeClr val="bg1"/>
                </a:solidFill>
                <a:latin typeface="Arial" pitchFamily="34" charset="0"/>
                <a:cs typeface="Arial" pitchFamily="34" charset="0"/>
              </a:rPr>
              <a:t>overhaul</a:t>
            </a:r>
          </a:p>
          <a:p>
            <a:pPr algn="ctr">
              <a:lnSpc>
                <a:spcPts val="1600"/>
              </a:lnSpc>
            </a:pPr>
            <a:r>
              <a:rPr lang="en-US" sz="1400" b="1" dirty="0" smtClean="0">
                <a:solidFill>
                  <a:schemeClr val="bg1"/>
                </a:solidFill>
                <a:latin typeface="Arial" pitchFamily="34" charset="0"/>
                <a:cs typeface="Arial" pitchFamily="34" charset="0"/>
              </a:rPr>
              <a:t>40%</a:t>
            </a:r>
            <a:endParaRPr lang="en-US" sz="1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47034068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 Say Major Contributors Have Too </a:t>
            </a:r>
            <a:r>
              <a:rPr lang="en-US" dirty="0"/>
              <a:t>Much </a:t>
            </a:r>
            <a:r>
              <a:rPr lang="en-US" dirty="0" smtClean="0"/>
              <a:t>Influence On Politics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1534224"/>
              </p:ext>
            </p:extLst>
          </p:nvPr>
        </p:nvGraphicFramePr>
        <p:xfrm>
          <a:off x="849086" y="1828793"/>
          <a:ext cx="6607175" cy="425313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31BDD03-694C-4C18-8053-1C378B43A948}" type="slidenum">
              <a:rPr lang="en-US" smtClean="0"/>
              <a:pPr/>
              <a:t>9</a:t>
            </a:fld>
            <a:endParaRPr lang="en-US"/>
          </a:p>
        </p:txBody>
      </p:sp>
      <p:sp>
        <p:nvSpPr>
          <p:cNvPr id="6" name="TextBox 5"/>
          <p:cNvSpPr txBox="1"/>
          <p:nvPr/>
        </p:nvSpPr>
        <p:spPr>
          <a:xfrm>
            <a:off x="628105" y="1103808"/>
            <a:ext cx="7977051" cy="502702"/>
          </a:xfrm>
          <a:prstGeom prst="rect">
            <a:avLst/>
          </a:prstGeom>
          <a:noFill/>
        </p:spPr>
        <p:txBody>
          <a:bodyPr wrap="square" rtlCol="0">
            <a:spAutoFit/>
          </a:bodyPr>
          <a:lstStyle/>
          <a:p>
            <a:pPr>
              <a:lnSpc>
                <a:spcPts val="1600"/>
              </a:lnSpc>
            </a:pPr>
            <a:r>
              <a:rPr lang="en-US" sz="1600" i="1" dirty="0" smtClean="0">
                <a:latin typeface="Arial" pitchFamily="34" charset="0"/>
                <a:cs typeface="Arial" pitchFamily="34" charset="0"/>
              </a:rPr>
              <a:t>Which </a:t>
            </a:r>
            <a:r>
              <a:rPr lang="en-US" sz="1600" i="1" dirty="0">
                <a:latin typeface="Arial" pitchFamily="34" charset="0"/>
                <a:cs typeface="Arial" pitchFamily="34" charset="0"/>
              </a:rPr>
              <a:t>one or two of the following, if any, </a:t>
            </a:r>
            <a:r>
              <a:rPr lang="en-US" sz="1600" i="1" dirty="0" smtClean="0">
                <a:latin typeface="Arial" pitchFamily="34" charset="0"/>
                <a:cs typeface="Arial" pitchFamily="34" charset="0"/>
              </a:rPr>
              <a:t>come </a:t>
            </a:r>
            <a:r>
              <a:rPr lang="en-US" sz="1600" i="1" dirty="0">
                <a:latin typeface="Arial" pitchFamily="34" charset="0"/>
                <a:cs typeface="Arial" pitchFamily="34" charset="0"/>
              </a:rPr>
              <a:t>closest to your view of what the problems are with the system for financing political campaigns</a:t>
            </a:r>
            <a:r>
              <a:rPr lang="en-US" sz="1600" i="1" dirty="0" smtClean="0">
                <a:latin typeface="Arial" pitchFamily="34" charset="0"/>
                <a:cs typeface="Arial" pitchFamily="34" charset="0"/>
              </a:rPr>
              <a:t>? </a:t>
            </a:r>
            <a:endParaRPr lang="en-US" sz="1600" i="1" dirty="0">
              <a:latin typeface="Arial" pitchFamily="34" charset="0"/>
              <a:cs typeface="Arial" pitchFamily="34" charset="0"/>
            </a:endParaRPr>
          </a:p>
        </p:txBody>
      </p:sp>
      <p:sp>
        <p:nvSpPr>
          <p:cNvPr id="7" name="TextBox 6"/>
          <p:cNvSpPr txBox="1"/>
          <p:nvPr/>
        </p:nvSpPr>
        <p:spPr>
          <a:xfrm>
            <a:off x="179615" y="1926773"/>
            <a:ext cx="5959928" cy="3477875"/>
          </a:xfrm>
          <a:prstGeom prst="rect">
            <a:avLst/>
          </a:prstGeom>
          <a:noFill/>
        </p:spPr>
        <p:txBody>
          <a:bodyPr wrap="square" rtlCol="0">
            <a:spAutoFit/>
          </a:bodyPr>
          <a:lstStyle/>
          <a:p>
            <a:pPr>
              <a:spcBef>
                <a:spcPts val="4100"/>
              </a:spcBef>
            </a:pPr>
            <a:r>
              <a:rPr lang="en-US" sz="1600" b="1" dirty="0" smtClean="0">
                <a:latin typeface="Arial" pitchFamily="34" charset="0"/>
                <a:cs typeface="Arial" pitchFamily="34" charset="0"/>
              </a:rPr>
              <a:t>Major contributors have too much influence on politicians</a:t>
            </a:r>
          </a:p>
          <a:p>
            <a:pPr>
              <a:spcBef>
                <a:spcPts val="4100"/>
              </a:spcBef>
            </a:pPr>
            <a:r>
              <a:rPr lang="en-US" sz="1600" b="1" dirty="0" smtClean="0">
                <a:latin typeface="Arial" pitchFamily="34" charset="0"/>
                <a:cs typeface="Arial" pitchFamily="34" charset="0"/>
              </a:rPr>
              <a:t>Politicians </a:t>
            </a:r>
            <a:r>
              <a:rPr lang="en-US" sz="1600" b="1" dirty="0">
                <a:latin typeface="Arial" pitchFamily="34" charset="0"/>
                <a:cs typeface="Arial" pitchFamily="34" charset="0"/>
              </a:rPr>
              <a:t>spend </a:t>
            </a:r>
            <a:r>
              <a:rPr lang="en-US" sz="1600" b="1" dirty="0" smtClean="0">
                <a:latin typeface="Arial" pitchFamily="34" charset="0"/>
                <a:cs typeface="Arial" pitchFamily="34" charset="0"/>
              </a:rPr>
              <a:t>too </a:t>
            </a:r>
            <a:r>
              <a:rPr lang="en-US" sz="1600" b="1" dirty="0">
                <a:latin typeface="Arial" pitchFamily="34" charset="0"/>
                <a:cs typeface="Arial" pitchFamily="34" charset="0"/>
              </a:rPr>
              <a:t>much time and energy </a:t>
            </a:r>
            <a:r>
              <a:rPr lang="en-US" sz="1600" b="1" dirty="0" smtClean="0">
                <a:latin typeface="Arial" pitchFamily="34" charset="0"/>
                <a:cs typeface="Arial" pitchFamily="34" charset="0"/>
              </a:rPr>
              <a:t>raising money</a:t>
            </a:r>
            <a:endParaRPr lang="en-US" sz="1600" b="1" dirty="0">
              <a:latin typeface="Arial" pitchFamily="34" charset="0"/>
              <a:cs typeface="Arial" pitchFamily="34" charset="0"/>
            </a:endParaRPr>
          </a:p>
          <a:p>
            <a:pPr>
              <a:spcBef>
                <a:spcPts val="4100"/>
              </a:spcBef>
            </a:pPr>
            <a:r>
              <a:rPr lang="en-US" sz="1600" b="1" dirty="0" smtClean="0">
                <a:latin typeface="Arial" pitchFamily="34" charset="0"/>
                <a:cs typeface="Arial" pitchFamily="34" charset="0"/>
              </a:rPr>
              <a:t>Too </a:t>
            </a:r>
            <a:r>
              <a:rPr lang="en-US" sz="1600" b="1" dirty="0">
                <a:latin typeface="Arial" pitchFamily="34" charset="0"/>
                <a:cs typeface="Arial" pitchFamily="34" charset="0"/>
              </a:rPr>
              <a:t>easy for donors to hide their identity from the public	</a:t>
            </a:r>
          </a:p>
          <a:p>
            <a:pPr>
              <a:spcBef>
                <a:spcPts val="4100"/>
              </a:spcBef>
            </a:pPr>
            <a:r>
              <a:rPr lang="en-US" sz="1600" b="1" dirty="0" smtClean="0">
                <a:latin typeface="Arial" pitchFamily="34" charset="0"/>
                <a:cs typeface="Arial" pitchFamily="34" charset="0"/>
              </a:rPr>
              <a:t>Not </a:t>
            </a:r>
            <a:r>
              <a:rPr lang="en-US" sz="1600" b="1" dirty="0">
                <a:latin typeface="Arial" pitchFamily="34" charset="0"/>
                <a:cs typeface="Arial" pitchFamily="34" charset="0"/>
              </a:rPr>
              <a:t>enough transparency over how people are giving	</a:t>
            </a:r>
          </a:p>
          <a:p>
            <a:pPr>
              <a:spcBef>
                <a:spcPts val="4100"/>
              </a:spcBef>
            </a:pPr>
            <a:r>
              <a:rPr lang="en-US" sz="1600" b="1" dirty="0">
                <a:latin typeface="Arial" pitchFamily="34" charset="0"/>
                <a:cs typeface="Arial" pitchFamily="34" charset="0"/>
              </a:rPr>
              <a:t>People are under too much pressure to contribute	</a:t>
            </a:r>
          </a:p>
        </p:txBody>
      </p:sp>
      <p:sp>
        <p:nvSpPr>
          <p:cNvPr id="8" name="TextBox 7"/>
          <p:cNvSpPr txBox="1"/>
          <p:nvPr/>
        </p:nvSpPr>
        <p:spPr>
          <a:xfrm>
            <a:off x="3159579" y="1656827"/>
            <a:ext cx="2481943" cy="307777"/>
          </a:xfrm>
          <a:prstGeom prst="rect">
            <a:avLst/>
          </a:prstGeom>
          <a:noFill/>
        </p:spPr>
        <p:txBody>
          <a:bodyPr wrap="square" rtlCol="0">
            <a:spAutoFit/>
          </a:bodyPr>
          <a:lstStyle/>
          <a:p>
            <a:pPr algn="ctr">
              <a:spcBef>
                <a:spcPts val="4200"/>
              </a:spcBef>
            </a:pPr>
            <a:r>
              <a:rPr lang="en-US" sz="1400" b="1" i="1" dirty="0" smtClean="0">
                <a:latin typeface="Arial" pitchFamily="34" charset="0"/>
                <a:cs typeface="Arial" pitchFamily="34" charset="0"/>
              </a:rPr>
              <a:t>All business executives</a:t>
            </a:r>
          </a:p>
        </p:txBody>
      </p:sp>
      <p:sp>
        <p:nvSpPr>
          <p:cNvPr id="10" name="TextBox 9"/>
          <p:cNvSpPr txBox="1"/>
          <p:nvPr/>
        </p:nvSpPr>
        <p:spPr>
          <a:xfrm>
            <a:off x="7151920" y="1640498"/>
            <a:ext cx="1240971" cy="3985706"/>
          </a:xfrm>
          <a:prstGeom prst="rect">
            <a:avLst/>
          </a:prstGeom>
          <a:noFill/>
        </p:spPr>
        <p:txBody>
          <a:bodyPr wrap="square" rtlCol="0">
            <a:spAutoFit/>
          </a:bodyPr>
          <a:lstStyle/>
          <a:p>
            <a:pPr algn="ctr">
              <a:spcBef>
                <a:spcPts val="4200"/>
              </a:spcBef>
            </a:pPr>
            <a:r>
              <a:rPr lang="en-US" sz="1400" b="1" dirty="0" smtClean="0">
                <a:latin typeface="Arial" pitchFamily="34" charset="0"/>
                <a:cs typeface="Arial" pitchFamily="34" charset="0"/>
              </a:rPr>
              <a:t>Demo-</a:t>
            </a:r>
            <a:br>
              <a:rPr lang="en-US" sz="1400" b="1" dirty="0" smtClean="0">
                <a:latin typeface="Arial" pitchFamily="34" charset="0"/>
                <a:cs typeface="Arial" pitchFamily="34" charset="0"/>
              </a:rPr>
            </a:br>
            <a:r>
              <a:rPr lang="en-US" sz="1400" b="1" dirty="0" err="1" smtClean="0">
                <a:latin typeface="Arial" pitchFamily="34" charset="0"/>
                <a:cs typeface="Arial" pitchFamily="34" charset="0"/>
              </a:rPr>
              <a:t>crats</a:t>
            </a:r>
            <a:endParaRPr lang="en-US" sz="1400" b="1" dirty="0" smtClean="0">
              <a:latin typeface="Arial" pitchFamily="34" charset="0"/>
              <a:cs typeface="Arial" pitchFamily="34" charset="0"/>
            </a:endParaRPr>
          </a:p>
          <a:p>
            <a:pPr algn="ctr">
              <a:spcBef>
                <a:spcPts val="1800"/>
              </a:spcBef>
            </a:pPr>
            <a:r>
              <a:rPr lang="en-US" sz="1400" dirty="0" smtClean="0">
                <a:latin typeface="Arial" pitchFamily="34" charset="0"/>
                <a:cs typeface="Arial" pitchFamily="34" charset="0"/>
              </a:rPr>
              <a:t>71%</a:t>
            </a:r>
          </a:p>
          <a:p>
            <a:pPr algn="ctr">
              <a:spcBef>
                <a:spcPts val="4200"/>
              </a:spcBef>
            </a:pPr>
            <a:r>
              <a:rPr lang="en-US" sz="1400" dirty="0" smtClean="0">
                <a:latin typeface="Arial" pitchFamily="34" charset="0"/>
                <a:cs typeface="Arial" pitchFamily="34" charset="0"/>
              </a:rPr>
              <a:t>36%</a:t>
            </a:r>
          </a:p>
          <a:p>
            <a:pPr algn="ctr">
              <a:spcBef>
                <a:spcPts val="4200"/>
              </a:spcBef>
            </a:pPr>
            <a:r>
              <a:rPr lang="en-US" sz="1400" b="1" dirty="0" smtClean="0">
                <a:solidFill>
                  <a:schemeClr val="accent4"/>
                </a:solidFill>
                <a:latin typeface="Arial" pitchFamily="34" charset="0"/>
                <a:cs typeface="Arial" pitchFamily="34" charset="0"/>
              </a:rPr>
              <a:t>38%</a:t>
            </a:r>
          </a:p>
          <a:p>
            <a:pPr algn="ctr">
              <a:spcBef>
                <a:spcPts val="4200"/>
              </a:spcBef>
            </a:pPr>
            <a:r>
              <a:rPr lang="en-US" sz="1400" dirty="0" smtClean="0">
                <a:latin typeface="Arial" pitchFamily="34" charset="0"/>
                <a:cs typeface="Arial" pitchFamily="34" charset="0"/>
              </a:rPr>
              <a:t>21%</a:t>
            </a:r>
          </a:p>
          <a:p>
            <a:pPr algn="ctr">
              <a:spcBef>
                <a:spcPts val="4200"/>
              </a:spcBef>
            </a:pPr>
            <a:r>
              <a:rPr lang="en-US" sz="1400" dirty="0" smtClean="0">
                <a:latin typeface="Arial" pitchFamily="34" charset="0"/>
                <a:cs typeface="Arial" pitchFamily="34" charset="0"/>
              </a:rPr>
              <a:t>3%</a:t>
            </a:r>
          </a:p>
        </p:txBody>
      </p:sp>
      <p:sp>
        <p:nvSpPr>
          <p:cNvPr id="11" name="TextBox 10"/>
          <p:cNvSpPr txBox="1"/>
          <p:nvPr/>
        </p:nvSpPr>
        <p:spPr>
          <a:xfrm>
            <a:off x="7984670" y="1640498"/>
            <a:ext cx="1240971" cy="3985706"/>
          </a:xfrm>
          <a:prstGeom prst="rect">
            <a:avLst/>
          </a:prstGeom>
          <a:noFill/>
        </p:spPr>
        <p:txBody>
          <a:bodyPr wrap="square" rtlCol="0">
            <a:spAutoFit/>
          </a:bodyPr>
          <a:lstStyle/>
          <a:p>
            <a:pPr algn="ctr">
              <a:spcBef>
                <a:spcPts val="4200"/>
              </a:spcBef>
            </a:pPr>
            <a:r>
              <a:rPr lang="en-US" sz="1400" b="1" dirty="0" err="1" smtClean="0">
                <a:latin typeface="Arial" pitchFamily="34" charset="0"/>
                <a:cs typeface="Arial" pitchFamily="34" charset="0"/>
              </a:rPr>
              <a:t>Repub</a:t>
            </a:r>
            <a:r>
              <a:rPr lang="en-US" sz="1400" b="1" dirty="0" smtClean="0">
                <a:latin typeface="Arial" pitchFamily="34" charset="0"/>
                <a:cs typeface="Arial" pitchFamily="34" charset="0"/>
              </a:rPr>
              <a:t>-</a:t>
            </a:r>
            <a:br>
              <a:rPr lang="en-US" sz="1400" b="1" dirty="0" smtClean="0">
                <a:latin typeface="Arial" pitchFamily="34" charset="0"/>
                <a:cs typeface="Arial" pitchFamily="34" charset="0"/>
              </a:rPr>
            </a:br>
            <a:r>
              <a:rPr lang="en-US" sz="1400" b="1" dirty="0" err="1" smtClean="0">
                <a:latin typeface="Arial" pitchFamily="34" charset="0"/>
                <a:cs typeface="Arial" pitchFamily="34" charset="0"/>
              </a:rPr>
              <a:t>licans</a:t>
            </a:r>
            <a:endParaRPr lang="en-US" sz="1400" b="1" dirty="0" smtClean="0">
              <a:latin typeface="Arial" pitchFamily="34" charset="0"/>
              <a:cs typeface="Arial" pitchFamily="34" charset="0"/>
            </a:endParaRPr>
          </a:p>
          <a:p>
            <a:pPr algn="ctr">
              <a:spcBef>
                <a:spcPts val="1800"/>
              </a:spcBef>
            </a:pPr>
            <a:r>
              <a:rPr lang="en-US" sz="1400" dirty="0" smtClean="0">
                <a:latin typeface="Arial" pitchFamily="34" charset="0"/>
                <a:cs typeface="Arial" pitchFamily="34" charset="0"/>
              </a:rPr>
              <a:t>68%</a:t>
            </a:r>
          </a:p>
          <a:p>
            <a:pPr algn="ctr">
              <a:spcBef>
                <a:spcPts val="4200"/>
              </a:spcBef>
            </a:pPr>
            <a:r>
              <a:rPr lang="en-US" sz="1400" b="1" dirty="0" smtClean="0">
                <a:solidFill>
                  <a:schemeClr val="accent4"/>
                </a:solidFill>
                <a:latin typeface="Arial" pitchFamily="34" charset="0"/>
                <a:cs typeface="Arial" pitchFamily="34" charset="0"/>
              </a:rPr>
              <a:t>52%</a:t>
            </a:r>
          </a:p>
          <a:p>
            <a:pPr algn="ctr">
              <a:spcBef>
                <a:spcPts val="4200"/>
              </a:spcBef>
            </a:pPr>
            <a:r>
              <a:rPr lang="en-US" sz="1400" dirty="0" smtClean="0">
                <a:latin typeface="Arial" pitchFamily="34" charset="0"/>
                <a:cs typeface="Arial" pitchFamily="34" charset="0"/>
              </a:rPr>
              <a:t>19%</a:t>
            </a:r>
          </a:p>
          <a:p>
            <a:pPr algn="ctr">
              <a:spcBef>
                <a:spcPts val="4200"/>
              </a:spcBef>
            </a:pPr>
            <a:r>
              <a:rPr lang="en-US" sz="1400" dirty="0" smtClean="0">
                <a:latin typeface="Arial" pitchFamily="34" charset="0"/>
                <a:cs typeface="Arial" pitchFamily="34" charset="0"/>
              </a:rPr>
              <a:t>20%</a:t>
            </a:r>
          </a:p>
          <a:p>
            <a:pPr algn="ctr">
              <a:spcBef>
                <a:spcPts val="4200"/>
              </a:spcBef>
            </a:pPr>
            <a:r>
              <a:rPr lang="en-US" sz="1400" dirty="0">
                <a:latin typeface="Arial" pitchFamily="34" charset="0"/>
                <a:cs typeface="Arial" pitchFamily="34" charset="0"/>
              </a:rPr>
              <a:t>2</a:t>
            </a:r>
            <a:r>
              <a:rPr lang="en-US" sz="1400" dirty="0" smtClean="0">
                <a:latin typeface="Arial" pitchFamily="34" charset="0"/>
                <a:cs typeface="Arial" pitchFamily="34" charset="0"/>
              </a:rPr>
              <a:t>%</a:t>
            </a:r>
          </a:p>
        </p:txBody>
      </p:sp>
      <p:cxnSp>
        <p:nvCxnSpPr>
          <p:cNvPr id="13" name="Straight Connector 12"/>
          <p:cNvCxnSpPr/>
          <p:nvPr/>
        </p:nvCxnSpPr>
        <p:spPr>
          <a:xfrm>
            <a:off x="7445829" y="2237007"/>
            <a:ext cx="1502228" cy="0"/>
          </a:xfrm>
          <a:prstGeom prst="line">
            <a:avLst/>
          </a:prstGeom>
          <a:ln>
            <a:solidFill>
              <a:srgbClr val="336699"/>
            </a:solidFill>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2563587" y="5518951"/>
            <a:ext cx="4376062" cy="784830"/>
            <a:chOff x="2563587" y="5518951"/>
            <a:chExt cx="4376062" cy="784830"/>
          </a:xfrm>
        </p:grpSpPr>
        <p:sp>
          <p:nvSpPr>
            <p:cNvPr id="14" name="TextBox 13"/>
            <p:cNvSpPr txBox="1"/>
            <p:nvPr/>
          </p:nvSpPr>
          <p:spPr>
            <a:xfrm>
              <a:off x="2626726" y="5518951"/>
              <a:ext cx="4249785" cy="784830"/>
            </a:xfrm>
            <a:prstGeom prst="rect">
              <a:avLst/>
            </a:prstGeom>
            <a:noFill/>
          </p:spPr>
          <p:txBody>
            <a:bodyPr wrap="square" rtlCol="0">
              <a:spAutoFit/>
            </a:bodyPr>
            <a:lstStyle/>
            <a:p>
              <a:pPr>
                <a:lnSpc>
                  <a:spcPts val="1200"/>
                </a:lnSpc>
                <a:spcBef>
                  <a:spcPts val="600"/>
                </a:spcBef>
              </a:pPr>
              <a:r>
                <a:rPr lang="en-US" sz="1200" dirty="0" smtClean="0">
                  <a:latin typeface="Arial" pitchFamily="34" charset="0"/>
                  <a:cs typeface="Arial" pitchFamily="34" charset="0"/>
                </a:rPr>
                <a:t>Business executives believe that elected officials in the U.S. are mostly looking out for:</a:t>
              </a:r>
            </a:p>
            <a:p>
              <a:pPr>
                <a:lnSpc>
                  <a:spcPts val="1200"/>
                </a:lnSpc>
                <a:spcBef>
                  <a:spcPts val="600"/>
                </a:spcBef>
                <a:tabLst>
                  <a:tab pos="179388" algn="l"/>
                  <a:tab pos="3657600" algn="l"/>
                </a:tabLst>
              </a:pPr>
              <a:r>
                <a:rPr lang="en-US" sz="1200" dirty="0">
                  <a:latin typeface="Arial" pitchFamily="34" charset="0"/>
                  <a:cs typeface="Arial" pitchFamily="34" charset="0"/>
                </a:rPr>
                <a:t>	</a:t>
              </a:r>
              <a:r>
                <a:rPr lang="en-US" sz="1200" dirty="0" smtClean="0">
                  <a:latin typeface="Arial" pitchFamily="34" charset="0"/>
                  <a:cs typeface="Arial" pitchFamily="34" charset="0"/>
                </a:rPr>
                <a:t>The needs of those who finance their campaigns	79%</a:t>
              </a:r>
              <a:br>
                <a:rPr lang="en-US" sz="1200" dirty="0" smtClean="0">
                  <a:latin typeface="Arial" pitchFamily="34" charset="0"/>
                  <a:cs typeface="Arial" pitchFamily="34" charset="0"/>
                </a:rPr>
              </a:br>
              <a:r>
                <a:rPr lang="en-US" sz="1200" dirty="0" smtClean="0">
                  <a:latin typeface="Arial" pitchFamily="34" charset="0"/>
                  <a:cs typeface="Arial" pitchFamily="34" charset="0"/>
                </a:rPr>
                <a:t>	The needs of their constituents	18%</a:t>
              </a:r>
              <a:endParaRPr lang="en-US" sz="1200" dirty="0">
                <a:latin typeface="Arial" pitchFamily="34" charset="0"/>
                <a:cs typeface="Arial" pitchFamily="34" charset="0"/>
              </a:endParaRPr>
            </a:p>
          </p:txBody>
        </p:sp>
        <p:sp>
          <p:nvSpPr>
            <p:cNvPr id="15" name="Double Bracket 14"/>
            <p:cNvSpPr/>
            <p:nvPr/>
          </p:nvSpPr>
          <p:spPr>
            <a:xfrm>
              <a:off x="2563587" y="5518951"/>
              <a:ext cx="4376062" cy="784830"/>
            </a:xfrm>
            <a:prstGeom prst="bracketPair">
              <a:avLst/>
            </a:prstGeom>
            <a:ln>
              <a:solidFill>
                <a:srgbClr val="3366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35043944"/>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Hart blue yellow red">
    <a:dk1>
      <a:srgbClr val="000000"/>
    </a:dk1>
    <a:lt1>
      <a:srgbClr val="FFFFFF"/>
    </a:lt1>
    <a:dk2>
      <a:srgbClr val="000000"/>
    </a:dk2>
    <a:lt2>
      <a:srgbClr val="808080"/>
    </a:lt2>
    <a:accent1>
      <a:srgbClr val="000099"/>
    </a:accent1>
    <a:accent2>
      <a:srgbClr val="6699FF"/>
    </a:accent2>
    <a:accent3>
      <a:srgbClr val="FFC000"/>
    </a:accent3>
    <a:accent4>
      <a:srgbClr val="CC0000"/>
    </a:accent4>
    <a:accent5>
      <a:srgbClr val="FF9596"/>
    </a:accent5>
    <a:accent6>
      <a:srgbClr val="5C8AE7"/>
    </a:accent6>
    <a:hlink>
      <a:srgbClr val="00B050"/>
    </a:hlink>
    <a:folHlink>
      <a:srgbClr val="92D05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3D21371-FD5A-42FB-A922-EB3BE4E7F2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450</TotalTime>
  <Words>1125</Words>
  <Application>Microsoft Office PowerPoint</Application>
  <PresentationFormat>On-screen Show (4:3)</PresentationFormat>
  <Paragraphs>243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American Business Leaders On Campaign Finance  And Reform</vt:lpstr>
      <vt:lpstr>Research Methodology</vt:lpstr>
      <vt:lpstr>Large Majorities Of U.S. Business Executives Agree On The Problem</vt:lpstr>
      <vt:lpstr>Large Majorities Of U.S. Business Executives Agree That The Solutions Are Limits And Disclosure</vt:lpstr>
      <vt:lpstr>2012 Election Was Not The Best</vt:lpstr>
      <vt:lpstr>85% Say The Campaign Finance System Has Major Problems Or Is Broken</vt:lpstr>
      <vt:lpstr>Current System Pleases Special Interest, Empowers Super PACs, Hurts Country In General </vt:lpstr>
      <vt:lpstr>87% Say The Campaign Finance System Needs Major Reforms Or Complete Overhaul</vt:lpstr>
      <vt:lpstr>71% Say Major Contributors Have Too Much Influence On Politics</vt:lpstr>
      <vt:lpstr>69% Believe Political Donors Have A Great Deal More Influence</vt:lpstr>
      <vt:lpstr>64% Say The “Pay-To-Play” System Is A Serious Problem</vt:lpstr>
      <vt:lpstr>86% Say There is Not Enough Transparency; 91% Want More Transparency </vt:lpstr>
      <vt:lpstr>90% Support Full Disclosure; 80% Support Limits On Contributions</vt:lpstr>
      <vt:lpstr>95% of Democrats and 88% of Republicans Support Disclosure Reform</vt:lpstr>
      <vt:lpstr>70% Believe Current Super PACs Should Be Made Illegal </vt:lpstr>
      <vt:lpstr>89% Support Limits On Donations To Political Candidates And Groups</vt:lpstr>
    </vt:vector>
  </TitlesOfParts>
  <Company>pdh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Lynn Steinmetz</dc:creator>
  <cp:lastModifiedBy>Elise Perkins</cp:lastModifiedBy>
  <cp:revision>55</cp:revision>
  <cp:lastPrinted>2013-06-24T19:40:48Z</cp:lastPrinted>
  <dcterms:created xsi:type="dcterms:W3CDTF">2013-06-17T19:11:28Z</dcterms:created>
  <dcterms:modified xsi:type="dcterms:W3CDTF">2013-07-24T21:08:27Z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TC102867609990</vt:lpwstr>
  </property>
</Properties>
</file>