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78" r:id="rId4"/>
    <p:sldMasterId id="2147484050" r:id="rId5"/>
  </p:sldMasterIdLst>
  <p:notesMasterIdLst>
    <p:notesMasterId r:id="rId21"/>
  </p:notesMasterIdLst>
  <p:handoutMasterIdLst>
    <p:handoutMasterId r:id="rId22"/>
  </p:handoutMasterIdLst>
  <p:sldIdLst>
    <p:sldId id="3243" r:id="rId6"/>
    <p:sldId id="5305" r:id="rId7"/>
    <p:sldId id="3427" r:id="rId8"/>
    <p:sldId id="7018" r:id="rId9"/>
    <p:sldId id="6826" r:id="rId10"/>
    <p:sldId id="6929" r:id="rId11"/>
    <p:sldId id="7050" r:id="rId12"/>
    <p:sldId id="7051" r:id="rId13"/>
    <p:sldId id="7053" r:id="rId14"/>
    <p:sldId id="7054" r:id="rId15"/>
    <p:sldId id="7010" r:id="rId16"/>
    <p:sldId id="7045" r:id="rId17"/>
    <p:sldId id="7016" r:id="rId18"/>
    <p:sldId id="386" r:id="rId19"/>
    <p:sldId id="3289" r:id="rId20"/>
  </p:sldIdLst>
  <p:sldSz cx="9144000" cy="6858000" type="screen4x3"/>
  <p:notesSz cx="7026275" cy="9312275"/>
  <p:embeddedFontLst>
    <p:embeddedFont>
      <p:font typeface="Calibri" panose="020F0502020204030204" pitchFamily="34" charset="0"/>
      <p:regular r:id="rId23"/>
      <p:bold r:id="rId24"/>
      <p:italic r:id="rId25"/>
      <p:boldItalic r:id="rId26"/>
    </p:embeddedFont>
  </p:embeddedFontLst>
  <p:custDataLst>
    <p:tags r:id="rId27"/>
  </p:custData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8">
          <p15:clr>
            <a:srgbClr val="A4A3A4"/>
          </p15:clr>
        </p15:guide>
        <p15:guide id="2" orient="horz" pos="1189">
          <p15:clr>
            <a:srgbClr val="A4A3A4"/>
          </p15:clr>
        </p15:guide>
        <p15:guide id="3" orient="horz" pos="3696">
          <p15:clr>
            <a:srgbClr val="A4A3A4"/>
          </p15:clr>
        </p15:guide>
        <p15:guide id="4" orient="horz" pos="2437">
          <p15:clr>
            <a:srgbClr val="A4A3A4"/>
          </p15:clr>
        </p15:guide>
        <p15:guide id="5" pos="432">
          <p15:clr>
            <a:srgbClr val="A4A3A4"/>
          </p15:clr>
        </p15:guide>
        <p15:guide id="6" pos="5328">
          <p15:clr>
            <a:srgbClr val="A4A3A4"/>
          </p15:clr>
        </p15:guide>
        <p15:guide id="7" pos="2808">
          <p15:clr>
            <a:srgbClr val="A4A3A4"/>
          </p15:clr>
        </p15:guide>
        <p15:guide id="8" pos="2952">
          <p15:clr>
            <a:srgbClr val="A4A3A4"/>
          </p15:clr>
        </p15:guide>
        <p15:guide id="9" pos="3096">
          <p15:clr>
            <a:srgbClr val="A4A3A4"/>
          </p15:clr>
        </p15:guide>
        <p15:guide id="10" pos="2664">
          <p15:clr>
            <a:srgbClr val="A4A3A4"/>
          </p15:clr>
        </p15:guide>
      </p15:sldGuideLst>
    </p:ext>
    <p:ext uri="{2D200454-40CA-4A62-9FC3-DE9A4176ACB9}">
      <p15:notesGuideLst xmlns:p15="http://schemas.microsoft.com/office/powerpoint/2012/main">
        <p15:guide id="1" orient="horz" pos="2933">
          <p15:clr>
            <a:srgbClr val="A4A3A4"/>
          </p15:clr>
        </p15:guide>
        <p15:guide id="2" pos="221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ricia Intriago" initials="" lastIdx="1" clrIdx="0"/>
  <p:cmAuthor id="2" name="Steemers, Frank" initials="" lastIdx="3" clrIdx="1"/>
  <p:cmAuthor id="3" name="Crofoot, Elizabeth" initials="" lastIdx="5" clrIdx="2"/>
  <p:cmAuthor id="4" name="Steemers, Frank" initials="SF" lastIdx="1" clrIdx="3">
    <p:extLst>
      <p:ext uri="{19B8F6BF-5375-455C-9EA6-DF929625EA0E}">
        <p15:presenceInfo xmlns:p15="http://schemas.microsoft.com/office/powerpoint/2012/main" userId="S::Frank.Steemers@conference-board.org::5a944ff0-1001-4ae1-8f89-3824caf52c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B5"/>
    <a:srgbClr val="595A5C"/>
    <a:srgbClr val="338EC4"/>
    <a:srgbClr val="15A6FF"/>
    <a:srgbClr val="BDE7FF"/>
    <a:srgbClr val="38B6FF"/>
    <a:srgbClr val="61C5FF"/>
    <a:srgbClr val="6DC7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0"/>
    <p:restoredTop sz="83829" autoAdjust="0"/>
  </p:normalViewPr>
  <p:slideViewPr>
    <p:cSldViewPr snapToGrid="0">
      <p:cViewPr varScale="1">
        <p:scale>
          <a:sx n="76" d="100"/>
          <a:sy n="76" d="100"/>
        </p:scale>
        <p:origin x="2432" y="184"/>
      </p:cViewPr>
      <p:guideLst>
        <p:guide orient="horz" pos="408"/>
        <p:guide orient="horz" pos="1189"/>
        <p:guide orient="horz" pos="3696"/>
        <p:guide orient="horz" pos="2437"/>
        <p:guide pos="432"/>
        <p:guide pos="5328"/>
        <p:guide pos="2808"/>
        <p:guide pos="2952"/>
        <p:guide pos="3096"/>
        <p:guide pos="2664"/>
      </p:guideLst>
    </p:cSldViewPr>
  </p:slideViewPr>
  <p:notesTextViewPr>
    <p:cViewPr>
      <p:scale>
        <a:sx n="3" d="2"/>
        <a:sy n="3" d="2"/>
      </p:scale>
      <p:origin x="0" y="0"/>
    </p:cViewPr>
  </p:notesTextViewPr>
  <p:notesViewPr>
    <p:cSldViewPr snapToGrid="0">
      <p:cViewPr>
        <p:scale>
          <a:sx n="1" d="2"/>
          <a:sy n="1" d="2"/>
        </p:scale>
        <p:origin x="0" y="0"/>
      </p:cViewPr>
      <p:guideLst>
        <p:guide orient="horz" pos="2933"/>
        <p:guide pos="221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4.fntdata"/><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3.fntdata"/><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2.fntdata"/><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1.fntdata"/><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gs" Target="tags/tag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EE1E75C-A9B8-4124-9F29-87C68F71E1A7}"/>
              </a:ext>
            </a:extLst>
          </p:cNvPr>
          <p:cNvSpPr>
            <a:spLocks noGrp="1"/>
          </p:cNvSpPr>
          <p:nvPr>
            <p:ph type="hdr" sz="quarter"/>
          </p:nvPr>
        </p:nvSpPr>
        <p:spPr>
          <a:xfrm>
            <a:off x="0" y="0"/>
            <a:ext cx="3044825" cy="465138"/>
          </a:xfrm>
          <a:prstGeom prst="rect">
            <a:avLst/>
          </a:prstGeom>
        </p:spPr>
        <p:txBody>
          <a:bodyPr vert="horz" lIns="94229" tIns="47114" rIns="94229" bIns="47114" rtlCol="0"/>
          <a:lstStyle>
            <a:lvl1pPr algn="l" eaLnBrk="1" hangingPunct="1">
              <a:defRPr sz="1200">
                <a:latin typeface="Arial" charset="0"/>
                <a:cs typeface="Arial" charset="0"/>
              </a:defRPr>
            </a:lvl1pPr>
          </a:lstStyle>
          <a:p>
            <a:pPr>
              <a:defRPr/>
            </a:pPr>
            <a:endParaRPr lang="en-US"/>
          </a:p>
        </p:txBody>
      </p:sp>
      <p:sp>
        <p:nvSpPr>
          <p:cNvPr id="3" name="Date Placeholder 2">
            <a:extLst>
              <a:ext uri="{FF2B5EF4-FFF2-40B4-BE49-F238E27FC236}">
                <a16:creationId xmlns:a16="http://schemas.microsoft.com/office/drawing/2014/main" id="{DF56E09B-6E82-4A1F-94A4-14D045A9559D}"/>
              </a:ext>
            </a:extLst>
          </p:cNvPr>
          <p:cNvSpPr>
            <a:spLocks noGrp="1"/>
          </p:cNvSpPr>
          <p:nvPr>
            <p:ph type="dt" sz="quarter" idx="1"/>
          </p:nvPr>
        </p:nvSpPr>
        <p:spPr>
          <a:xfrm>
            <a:off x="3979863" y="0"/>
            <a:ext cx="3044825" cy="465138"/>
          </a:xfrm>
          <a:prstGeom prst="rect">
            <a:avLst/>
          </a:prstGeom>
        </p:spPr>
        <p:txBody>
          <a:bodyPr vert="horz" lIns="94229" tIns="47114" rIns="94229" bIns="47114" rtlCol="0"/>
          <a:lstStyle>
            <a:lvl1pPr algn="r" eaLnBrk="1" hangingPunct="1">
              <a:defRPr sz="1200">
                <a:latin typeface="Arial" charset="0"/>
                <a:cs typeface="Arial" charset="0"/>
              </a:defRPr>
            </a:lvl1pPr>
          </a:lstStyle>
          <a:p>
            <a:pPr>
              <a:defRPr/>
            </a:pPr>
            <a:fld id="{4D125A4E-A2D0-4E20-A8F9-32F055593430}" type="datetimeFigureOut">
              <a:rPr lang="en-US"/>
              <a:pPr>
                <a:defRPr/>
              </a:pPr>
              <a:t>11/13/20</a:t>
            </a:fld>
            <a:endParaRPr lang="en-US"/>
          </a:p>
        </p:txBody>
      </p:sp>
      <p:sp>
        <p:nvSpPr>
          <p:cNvPr id="4" name="Footer Placeholder 3">
            <a:extLst>
              <a:ext uri="{FF2B5EF4-FFF2-40B4-BE49-F238E27FC236}">
                <a16:creationId xmlns:a16="http://schemas.microsoft.com/office/drawing/2014/main" id="{802E237E-1B7D-4BC9-880E-F5143FA58CBF}"/>
              </a:ext>
            </a:extLst>
          </p:cNvPr>
          <p:cNvSpPr>
            <a:spLocks noGrp="1"/>
          </p:cNvSpPr>
          <p:nvPr>
            <p:ph type="ftr" sz="quarter" idx="2"/>
          </p:nvPr>
        </p:nvSpPr>
        <p:spPr>
          <a:xfrm>
            <a:off x="0" y="8845550"/>
            <a:ext cx="3044825" cy="465138"/>
          </a:xfrm>
          <a:prstGeom prst="rect">
            <a:avLst/>
          </a:prstGeom>
        </p:spPr>
        <p:txBody>
          <a:bodyPr vert="horz" lIns="94229" tIns="47114" rIns="94229" bIns="47114" rtlCol="0" anchor="b"/>
          <a:lstStyle>
            <a:lvl1pPr algn="l" eaLnBrk="1" hangingPunct="1">
              <a:defRPr sz="1200">
                <a:latin typeface="Arial" charset="0"/>
                <a:cs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B0DD543D-5828-4AAE-A91E-1AFCA69DEB89}"/>
              </a:ext>
            </a:extLst>
          </p:cNvPr>
          <p:cNvSpPr>
            <a:spLocks noGrp="1"/>
          </p:cNvSpPr>
          <p:nvPr>
            <p:ph type="sldNum" sz="quarter" idx="3"/>
          </p:nvPr>
        </p:nvSpPr>
        <p:spPr>
          <a:xfrm>
            <a:off x="3979863" y="8845550"/>
            <a:ext cx="3044825" cy="465138"/>
          </a:xfrm>
          <a:prstGeom prst="rect">
            <a:avLst/>
          </a:prstGeom>
        </p:spPr>
        <p:txBody>
          <a:bodyPr vert="horz" lIns="94229" tIns="47114" rIns="94229" bIns="47114" rtlCol="0" anchor="b"/>
          <a:lstStyle>
            <a:lvl1pPr algn="r" eaLnBrk="1" hangingPunct="1">
              <a:defRPr sz="1200">
                <a:latin typeface="Arial" charset="0"/>
                <a:cs typeface="Arial" charset="0"/>
              </a:defRPr>
            </a:lvl1pPr>
          </a:lstStyle>
          <a:p>
            <a:pPr>
              <a:defRPr/>
            </a:pPr>
            <a:fld id="{72E0F123-2A4E-479C-837E-F4C371B68701}"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8F87561-F947-42BA-9D6D-F991D6A4D7C4}"/>
              </a:ext>
            </a:extLst>
          </p:cNvPr>
          <p:cNvSpPr>
            <a:spLocks noGrp="1"/>
          </p:cNvSpPr>
          <p:nvPr>
            <p:ph type="hdr" sz="quarter"/>
          </p:nvPr>
        </p:nvSpPr>
        <p:spPr>
          <a:xfrm>
            <a:off x="0" y="0"/>
            <a:ext cx="3044825" cy="465138"/>
          </a:xfrm>
          <a:prstGeom prst="rect">
            <a:avLst/>
          </a:prstGeom>
        </p:spPr>
        <p:txBody>
          <a:bodyPr vert="horz" lIns="94229" tIns="47114" rIns="94229" bIns="47114"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6BF2D3B1-D3C2-42C5-AEAE-F1953CC88D6C}"/>
              </a:ext>
            </a:extLst>
          </p:cNvPr>
          <p:cNvSpPr>
            <a:spLocks noGrp="1"/>
          </p:cNvSpPr>
          <p:nvPr>
            <p:ph type="dt" idx="1"/>
          </p:nvPr>
        </p:nvSpPr>
        <p:spPr>
          <a:xfrm>
            <a:off x="3979863" y="0"/>
            <a:ext cx="3044825" cy="465138"/>
          </a:xfrm>
          <a:prstGeom prst="rect">
            <a:avLst/>
          </a:prstGeom>
        </p:spPr>
        <p:txBody>
          <a:bodyPr vert="horz" lIns="94229" tIns="47114" rIns="94229" bIns="47114" rtlCol="0"/>
          <a:lstStyle>
            <a:lvl1pPr algn="r" eaLnBrk="1" fontAlgn="auto" hangingPunct="1">
              <a:spcBef>
                <a:spcPts val="0"/>
              </a:spcBef>
              <a:spcAft>
                <a:spcPts val="0"/>
              </a:spcAft>
              <a:defRPr sz="1200">
                <a:latin typeface="+mn-lt"/>
                <a:cs typeface="+mn-cs"/>
              </a:defRPr>
            </a:lvl1pPr>
          </a:lstStyle>
          <a:p>
            <a:pPr>
              <a:defRPr/>
            </a:pPr>
            <a:fld id="{0FA62081-5BC4-461F-898B-D6F7CB278822}" type="datetimeFigureOut">
              <a:rPr lang="en-US"/>
              <a:pPr>
                <a:defRPr/>
              </a:pPr>
              <a:t>11/13/20</a:t>
            </a:fld>
            <a:endParaRPr lang="en-US"/>
          </a:p>
        </p:txBody>
      </p:sp>
      <p:sp>
        <p:nvSpPr>
          <p:cNvPr id="4" name="Slide Image Placeholder 3">
            <a:extLst>
              <a:ext uri="{FF2B5EF4-FFF2-40B4-BE49-F238E27FC236}">
                <a16:creationId xmlns:a16="http://schemas.microsoft.com/office/drawing/2014/main" id="{94CCE4B8-3249-4E4C-BD4A-E8B8D1644FC5}"/>
              </a:ext>
            </a:extLst>
          </p:cNvPr>
          <p:cNvSpPr>
            <a:spLocks noGrp="1" noRot="1" noChangeAspect="1"/>
          </p:cNvSpPr>
          <p:nvPr>
            <p:ph type="sldImg" idx="2"/>
          </p:nvPr>
        </p:nvSpPr>
        <p:spPr>
          <a:xfrm>
            <a:off x="1187450" y="700088"/>
            <a:ext cx="4651375" cy="3489325"/>
          </a:xfrm>
          <a:prstGeom prst="rect">
            <a:avLst/>
          </a:prstGeom>
          <a:noFill/>
          <a:ln w="12700">
            <a:solidFill>
              <a:prstClr val="black"/>
            </a:solidFill>
          </a:ln>
        </p:spPr>
        <p:txBody>
          <a:bodyPr vert="horz" lIns="94229" tIns="47114" rIns="94229" bIns="47114" rtlCol="0" anchor="ctr"/>
          <a:lstStyle/>
          <a:p>
            <a:pPr lvl="0"/>
            <a:endParaRPr lang="en-US" noProof="0"/>
          </a:p>
        </p:txBody>
      </p:sp>
      <p:sp>
        <p:nvSpPr>
          <p:cNvPr id="5" name="Notes Placeholder 4">
            <a:extLst>
              <a:ext uri="{FF2B5EF4-FFF2-40B4-BE49-F238E27FC236}">
                <a16:creationId xmlns:a16="http://schemas.microsoft.com/office/drawing/2014/main" id="{005D809C-DCAB-4371-A919-2D4836EAB5DC}"/>
              </a:ext>
            </a:extLst>
          </p:cNvPr>
          <p:cNvSpPr>
            <a:spLocks noGrp="1"/>
          </p:cNvSpPr>
          <p:nvPr>
            <p:ph type="body" sz="quarter" idx="3"/>
          </p:nvPr>
        </p:nvSpPr>
        <p:spPr>
          <a:xfrm>
            <a:off x="703263" y="4422775"/>
            <a:ext cx="5619750" cy="4191000"/>
          </a:xfrm>
          <a:prstGeom prst="rect">
            <a:avLst/>
          </a:prstGeom>
        </p:spPr>
        <p:txBody>
          <a:bodyPr vert="horz" lIns="94229" tIns="47114" rIns="94229" bIns="4711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C9BEB007-0E35-49DE-B4E8-E3B4366301AE}"/>
              </a:ext>
            </a:extLst>
          </p:cNvPr>
          <p:cNvSpPr>
            <a:spLocks noGrp="1"/>
          </p:cNvSpPr>
          <p:nvPr>
            <p:ph type="ftr" sz="quarter" idx="4"/>
          </p:nvPr>
        </p:nvSpPr>
        <p:spPr>
          <a:xfrm>
            <a:off x="0" y="8845550"/>
            <a:ext cx="3044825" cy="465138"/>
          </a:xfrm>
          <a:prstGeom prst="rect">
            <a:avLst/>
          </a:prstGeom>
        </p:spPr>
        <p:txBody>
          <a:bodyPr vert="horz" lIns="94229" tIns="47114" rIns="94229" bIns="47114"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a:extLst>
              <a:ext uri="{FF2B5EF4-FFF2-40B4-BE49-F238E27FC236}">
                <a16:creationId xmlns:a16="http://schemas.microsoft.com/office/drawing/2014/main" id="{67EEF82F-AF81-4BCD-A162-FCEAA2E4C2A8}"/>
              </a:ext>
            </a:extLst>
          </p:cNvPr>
          <p:cNvSpPr>
            <a:spLocks noGrp="1"/>
          </p:cNvSpPr>
          <p:nvPr>
            <p:ph type="sldNum" sz="quarter" idx="5"/>
          </p:nvPr>
        </p:nvSpPr>
        <p:spPr>
          <a:xfrm>
            <a:off x="3979863" y="8845550"/>
            <a:ext cx="3044825" cy="465138"/>
          </a:xfrm>
          <a:prstGeom prst="rect">
            <a:avLst/>
          </a:prstGeom>
        </p:spPr>
        <p:txBody>
          <a:bodyPr vert="horz" lIns="94229" tIns="47114" rIns="94229" bIns="47114" rtlCol="0" anchor="b"/>
          <a:lstStyle>
            <a:lvl1pPr algn="r" eaLnBrk="1" fontAlgn="auto" hangingPunct="1">
              <a:spcBef>
                <a:spcPts val="0"/>
              </a:spcBef>
              <a:spcAft>
                <a:spcPts val="0"/>
              </a:spcAft>
              <a:defRPr sz="1200">
                <a:latin typeface="+mn-lt"/>
                <a:cs typeface="+mn-cs"/>
              </a:defRPr>
            </a:lvl1pPr>
          </a:lstStyle>
          <a:p>
            <a:pPr>
              <a:defRPr/>
            </a:pPr>
            <a:fld id="{D6B9B482-F291-44FD-A1D2-B9179F7117F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a:extLst>
              <a:ext uri="{FF2B5EF4-FFF2-40B4-BE49-F238E27FC236}">
                <a16:creationId xmlns:a16="http://schemas.microsoft.com/office/drawing/2014/main" id="{5C88BF75-B6AA-49D0-9479-2482C7615F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a:extLst>
              <a:ext uri="{FF2B5EF4-FFF2-40B4-BE49-F238E27FC236}">
                <a16:creationId xmlns:a16="http://schemas.microsoft.com/office/drawing/2014/main" id="{95A9351C-A7AC-4042-B229-582DB5D005B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The Conference Board Economics Watch title slide</a:t>
            </a:r>
          </a:p>
        </p:txBody>
      </p:sp>
      <p:sp>
        <p:nvSpPr>
          <p:cNvPr id="123908" name="Slide Number Placeholder 3">
            <a:extLst>
              <a:ext uri="{FF2B5EF4-FFF2-40B4-BE49-F238E27FC236}">
                <a16:creationId xmlns:a16="http://schemas.microsoft.com/office/drawing/2014/main" id="{E9EA1E57-A399-4BD5-98FE-A0125C49300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C157A91-B8C6-4734-8630-34373EA9BD20}" type="slidenum">
              <a:rPr lang="en-US" altLang="en-US" smtClean="0">
                <a:solidFill>
                  <a:srgbClr val="000000"/>
                </a:solidFill>
                <a:latin typeface="Calibri" panose="020F0502020204030204" pitchFamily="34" charset="0"/>
              </a:rPr>
              <a:pPr/>
              <a:t>1</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FEFC4CDC-6222-4B9D-B3E9-82F7733EA8D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79017FF7-3E75-429E-B737-3AA28F2DA66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5604" name="Slide Number Placeholder 3">
            <a:extLst>
              <a:ext uri="{FF2B5EF4-FFF2-40B4-BE49-F238E27FC236}">
                <a16:creationId xmlns:a16="http://schemas.microsoft.com/office/drawing/2014/main" id="{7FFECD64-241E-4B3E-92D3-22C0777F7AA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pPr>
            <a:fld id="{33622B30-AC37-4D51-9E74-D7A49D4919E8}" type="slidenum">
              <a:rPr lang="en-US" altLang="en-US" smtClean="0">
                <a:latin typeface="Calibri" panose="020F0502020204030204" pitchFamily="34" charset="0"/>
              </a:rPr>
              <a:pPr fontAlgn="base">
                <a:spcBef>
                  <a:spcPct val="0"/>
                </a:spcBef>
                <a:spcAft>
                  <a:spcPct val="0"/>
                </a:spcAft>
              </a:pPr>
              <a:t>14</a:t>
            </a:fld>
            <a:endParaRPr lang="en-US" altLang="en-US">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0535FE48-F178-4842-A6A7-3315D7B930A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a:extLst>
              <a:ext uri="{FF2B5EF4-FFF2-40B4-BE49-F238E27FC236}">
                <a16:creationId xmlns:a16="http://schemas.microsoft.com/office/drawing/2014/main" id="{6E5B62BD-5394-459F-8C2C-0CCB4A5B70C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MS PGothic" panose="020B0600070205080204" pitchFamily="34" charset="-128"/>
            </a:endParaRPr>
          </a:p>
        </p:txBody>
      </p:sp>
      <p:sp>
        <p:nvSpPr>
          <p:cNvPr id="67588" name="Slide Number Placeholder 3">
            <a:extLst>
              <a:ext uri="{FF2B5EF4-FFF2-40B4-BE49-F238E27FC236}">
                <a16:creationId xmlns:a16="http://schemas.microsoft.com/office/drawing/2014/main" id="{60FCC38D-D746-423F-B32B-434107103E3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57141" indent="-290475">
              <a:defRPr>
                <a:solidFill>
                  <a:schemeClr val="tx1"/>
                </a:solidFill>
                <a:latin typeface="Arial" panose="020B0604020202020204" pitchFamily="34" charset="0"/>
                <a:cs typeface="Arial" panose="020B0604020202020204" pitchFamily="34" charset="0"/>
              </a:defRPr>
            </a:lvl2pPr>
            <a:lvl3pPr marL="1166663" indent="-233333">
              <a:defRPr>
                <a:solidFill>
                  <a:schemeClr val="tx1"/>
                </a:solidFill>
                <a:latin typeface="Arial" panose="020B0604020202020204" pitchFamily="34" charset="0"/>
                <a:cs typeface="Arial" panose="020B0604020202020204" pitchFamily="34" charset="0"/>
              </a:defRPr>
            </a:lvl3pPr>
            <a:lvl4pPr marL="1633328" indent="-233333">
              <a:defRPr>
                <a:solidFill>
                  <a:schemeClr val="tx1"/>
                </a:solidFill>
                <a:latin typeface="Arial" panose="020B0604020202020204" pitchFamily="34" charset="0"/>
                <a:cs typeface="Arial" panose="020B0604020202020204" pitchFamily="34" charset="0"/>
              </a:defRPr>
            </a:lvl4pPr>
            <a:lvl5pPr marL="2099992" indent="-233333">
              <a:defRPr>
                <a:solidFill>
                  <a:schemeClr val="tx1"/>
                </a:solidFill>
                <a:latin typeface="Arial" panose="020B0604020202020204" pitchFamily="34" charset="0"/>
                <a:cs typeface="Arial" panose="020B0604020202020204" pitchFamily="34" charset="0"/>
              </a:defRPr>
            </a:lvl5pPr>
            <a:lvl6pPr marL="2557134" indent="-23333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14275" indent="-23333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71417" indent="-23333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28557" indent="-23333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B9F715A-613E-4BA7-8287-0AE6560050FE}" type="slidenum">
              <a:rPr lang="en-US" altLang="en-US" smtClean="0">
                <a:solidFill>
                  <a:srgbClr val="000000"/>
                </a:solidFill>
                <a:latin typeface="Calibri" panose="020F0502020204030204" pitchFamily="34" charset="0"/>
              </a:rPr>
              <a:pPr/>
              <a:t>15</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a:extLst>
              <a:ext uri="{FF2B5EF4-FFF2-40B4-BE49-F238E27FC236}">
                <a16:creationId xmlns:a16="http://schemas.microsoft.com/office/drawing/2014/main" id="{2F882DAF-45D4-49C1-A626-698B38EF7B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a:extLst>
              <a:ext uri="{FF2B5EF4-FFF2-40B4-BE49-F238E27FC236}">
                <a16:creationId xmlns:a16="http://schemas.microsoft.com/office/drawing/2014/main" id="{B644035B-0641-48A0-9287-A936EDBB608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31076" name="Slide Number Placeholder 3">
            <a:extLst>
              <a:ext uri="{FF2B5EF4-FFF2-40B4-BE49-F238E27FC236}">
                <a16:creationId xmlns:a16="http://schemas.microsoft.com/office/drawing/2014/main" id="{CA9BFF8A-E543-4668-BCF6-22C82830C5E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1557892" indent="-599189">
              <a:defRPr>
                <a:solidFill>
                  <a:schemeClr val="tx1"/>
                </a:solidFill>
                <a:latin typeface="Arial" panose="020B0604020202020204" pitchFamily="34" charset="0"/>
                <a:cs typeface="Arial" panose="020B0604020202020204" pitchFamily="34" charset="0"/>
              </a:defRPr>
            </a:lvl2pPr>
            <a:lvl3pPr marL="2396757" indent="-479351">
              <a:defRPr>
                <a:solidFill>
                  <a:schemeClr val="tx1"/>
                </a:solidFill>
                <a:latin typeface="Arial" panose="020B0604020202020204" pitchFamily="34" charset="0"/>
                <a:cs typeface="Arial" panose="020B0604020202020204" pitchFamily="34" charset="0"/>
              </a:defRPr>
            </a:lvl3pPr>
            <a:lvl4pPr marL="3355459" indent="-479351">
              <a:defRPr>
                <a:solidFill>
                  <a:schemeClr val="tx1"/>
                </a:solidFill>
                <a:latin typeface="Arial" panose="020B0604020202020204" pitchFamily="34" charset="0"/>
                <a:cs typeface="Arial" panose="020B0604020202020204" pitchFamily="34" charset="0"/>
              </a:defRPr>
            </a:lvl4pPr>
            <a:lvl5pPr marL="4314162" indent="-479351">
              <a:defRPr>
                <a:solidFill>
                  <a:schemeClr val="tx1"/>
                </a:solidFill>
                <a:latin typeface="Arial" panose="020B0604020202020204" pitchFamily="34" charset="0"/>
                <a:cs typeface="Arial" panose="020B0604020202020204" pitchFamily="34" charset="0"/>
              </a:defRPr>
            </a:lvl5pPr>
            <a:lvl6pPr marL="5272865" indent="-47935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6231567" indent="-47935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7190270" indent="-47935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8148973" indent="-47935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BA4C16A-261C-4461-8271-AE11DF6C3199}"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t>Gad</a:t>
            </a:r>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226947-2761-442A-866A-424E217F5D50}" type="slidenum">
              <a:rPr lang="en-US" smtClean="0"/>
              <a:pPr fontAlgn="base">
                <a:spcBef>
                  <a:spcPct val="0"/>
                </a:spcBef>
                <a:spcAft>
                  <a:spcPct val="0"/>
                </a:spcAft>
                <a:defRPr/>
              </a:pPr>
              <a:t>3</a:t>
            </a:fld>
            <a:endParaRPr lang="en-US" dirty="0"/>
          </a:p>
        </p:txBody>
      </p:sp>
    </p:spTree>
    <p:extLst>
      <p:ext uri="{BB962C8B-B14F-4D97-AF65-F5344CB8AC3E}">
        <p14:creationId xmlns:p14="http://schemas.microsoft.com/office/powerpoint/2010/main" val="1414942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Healthcare practitioner and technical </a:t>
            </a:r>
            <a:r>
              <a:rPr lang="en-US" dirty="0"/>
              <a:t>– includes doctors, nurses, dental hygienists, various “technologists and technicians” in the medical field</a:t>
            </a:r>
          </a:p>
          <a:p>
            <a:endParaRPr lang="en-US" dirty="0"/>
          </a:p>
          <a:p>
            <a:r>
              <a:rPr lang="en-US" b="1" dirty="0"/>
              <a:t>Healthcare support </a:t>
            </a:r>
            <a:r>
              <a:rPr lang="en-US" dirty="0"/>
              <a:t>– includes home health aides, nursing assistants, dental and medical assistants, etc.</a:t>
            </a:r>
          </a:p>
          <a:p>
            <a:endParaRPr lang="en-US" dirty="0"/>
          </a:p>
          <a:p>
            <a:r>
              <a:rPr lang="en-US" b="1" dirty="0"/>
              <a:t>Personal care and services </a:t>
            </a:r>
            <a:r>
              <a:rPr lang="en-US" dirty="0"/>
              <a:t>– includes hairdressers, ushers and ticket takers, concierges, amusement and recreation attendants, childcare workers</a:t>
            </a:r>
          </a:p>
          <a:p>
            <a:endParaRPr lang="en-US" dirty="0"/>
          </a:p>
          <a:p>
            <a:r>
              <a:rPr lang="en-US" b="1" dirty="0"/>
              <a:t>Office and admin support </a:t>
            </a:r>
            <a:r>
              <a:rPr lang="en-US" dirty="0"/>
              <a:t>- includes receptionists, hotel front desk clerks, ticket agents and travel clerks,</a:t>
            </a:r>
          </a:p>
          <a:p>
            <a:endParaRPr lang="en-US" dirty="0"/>
          </a:p>
          <a:p>
            <a:r>
              <a:rPr lang="en-US" b="1" dirty="0"/>
              <a:t>Sales and related </a:t>
            </a:r>
            <a:r>
              <a:rPr lang="en-US" dirty="0"/>
              <a:t>- includes cashiers</a:t>
            </a:r>
          </a:p>
          <a:p>
            <a:endParaRPr lang="en-US" dirty="0"/>
          </a:p>
          <a:p>
            <a:r>
              <a:rPr lang="en-US" b="1" dirty="0"/>
              <a:t>Transportation and material moving </a:t>
            </a:r>
            <a:r>
              <a:rPr lang="en-US" dirty="0"/>
              <a:t>- includes warehouse stockers, packers and order fillers, delivery drivers</a:t>
            </a:r>
          </a:p>
        </p:txBody>
      </p:sp>
      <p:sp>
        <p:nvSpPr>
          <p:cNvPr id="4" name="Slide Number Placeholder 3"/>
          <p:cNvSpPr>
            <a:spLocks noGrp="1"/>
          </p:cNvSpPr>
          <p:nvPr>
            <p:ph type="sldNum" sz="quarter" idx="5"/>
          </p:nvPr>
        </p:nvSpPr>
        <p:spPr/>
        <p:txBody>
          <a:bodyPr/>
          <a:lstStyle/>
          <a:p>
            <a:pPr>
              <a:defRPr/>
            </a:pPr>
            <a:fld id="{D6B9B482-F291-44FD-A1D2-B9179F7117F6}" type="slidenum">
              <a:rPr lang="en-US" smtClean="0"/>
              <a:pPr>
                <a:defRPr/>
              </a:pPr>
              <a:t>5</a:t>
            </a:fld>
            <a:endParaRPr lang="en-US"/>
          </a:p>
        </p:txBody>
      </p:sp>
    </p:spTree>
    <p:extLst>
      <p:ext uri="{BB962C8B-B14F-4D97-AF65-F5344CB8AC3E}">
        <p14:creationId xmlns:p14="http://schemas.microsoft.com/office/powerpoint/2010/main" val="693593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 the 4.4 million workers that have left the labor force since Feb 2020, 60% have been women</a:t>
            </a:r>
          </a:p>
          <a:p>
            <a:endParaRPr lang="en-US" dirty="0"/>
          </a:p>
          <a:p>
            <a:r>
              <a:rPr lang="en-US" dirty="0"/>
              <a:t>Sept 2020 Unemployment rates</a:t>
            </a:r>
          </a:p>
          <a:p>
            <a:r>
              <a:rPr lang="en-US" dirty="0"/>
              <a:t>Women 20 years+</a:t>
            </a:r>
          </a:p>
          <a:p>
            <a:pPr marL="171450" indent="-171450">
              <a:buFontTx/>
              <a:buChar char="-"/>
            </a:pPr>
            <a:r>
              <a:rPr lang="en-US" dirty="0"/>
              <a:t>7.7% total</a:t>
            </a:r>
          </a:p>
          <a:p>
            <a:pPr marL="171450" indent="-171450">
              <a:buFontTx/>
              <a:buChar char="-"/>
            </a:pPr>
            <a:r>
              <a:rPr lang="en-US" dirty="0"/>
              <a:t>6.9% whites</a:t>
            </a:r>
          </a:p>
          <a:p>
            <a:pPr marL="171450" indent="-171450">
              <a:buFontTx/>
              <a:buChar char="-"/>
            </a:pPr>
            <a:r>
              <a:rPr lang="en-US" dirty="0"/>
              <a:t>11.1% blacks</a:t>
            </a:r>
          </a:p>
          <a:p>
            <a:pPr marL="171450" indent="-171450">
              <a:buFontTx/>
              <a:buChar char="-"/>
            </a:pPr>
            <a:r>
              <a:rPr lang="en-US" dirty="0"/>
              <a:t>11.0% Hispanics</a:t>
            </a:r>
          </a:p>
          <a:p>
            <a:endParaRPr lang="en-US" dirty="0"/>
          </a:p>
        </p:txBody>
      </p:sp>
      <p:sp>
        <p:nvSpPr>
          <p:cNvPr id="4" name="Slide Number Placeholder 3"/>
          <p:cNvSpPr>
            <a:spLocks noGrp="1"/>
          </p:cNvSpPr>
          <p:nvPr>
            <p:ph type="sldNum" sz="quarter" idx="5"/>
          </p:nvPr>
        </p:nvSpPr>
        <p:spPr/>
        <p:txBody>
          <a:bodyPr/>
          <a:lstStyle/>
          <a:p>
            <a:pPr>
              <a:defRPr/>
            </a:pPr>
            <a:fld id="{D6B9B482-F291-44FD-A1D2-B9179F7117F6}" type="slidenum">
              <a:rPr lang="en-US" smtClean="0"/>
              <a:pPr>
                <a:defRPr/>
              </a:pPr>
              <a:t>6</a:t>
            </a:fld>
            <a:endParaRPr lang="en-US"/>
          </a:p>
        </p:txBody>
      </p:sp>
    </p:spTree>
    <p:extLst>
      <p:ext uri="{BB962C8B-B14F-4D97-AF65-F5344CB8AC3E}">
        <p14:creationId xmlns:p14="http://schemas.microsoft.com/office/powerpoint/2010/main" val="258991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a:extLst>
              <a:ext uri="{FF2B5EF4-FFF2-40B4-BE49-F238E27FC236}">
                <a16:creationId xmlns:a16="http://schemas.microsoft.com/office/drawing/2014/main" id="{2B23B980-9061-49A5-81E9-042A60D796A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7" name="Notes Placeholder 2">
            <a:extLst>
              <a:ext uri="{FF2B5EF4-FFF2-40B4-BE49-F238E27FC236}">
                <a16:creationId xmlns:a16="http://schemas.microsoft.com/office/drawing/2014/main" id="{DC81EBCE-B338-470A-9C44-0CE86A3ED9A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Tx/>
              <a:buNone/>
            </a:pPr>
            <a:r>
              <a:rPr lang="en-US" altLang="en-US" dirty="0"/>
              <a:t>Sept compared to Feb 2020</a:t>
            </a:r>
          </a:p>
          <a:p>
            <a:pPr marL="171450" indent="-171450">
              <a:buFont typeface="Arial" panose="020B0604020202020204" pitchFamily="34" charset="0"/>
              <a:buChar char="•"/>
            </a:pPr>
            <a:r>
              <a:rPr lang="en-US" altLang="en-US" dirty="0"/>
              <a:t>-1.6 pct </a:t>
            </a:r>
            <a:r>
              <a:rPr lang="en-US" altLang="en-US" dirty="0" err="1"/>
              <a:t>pt</a:t>
            </a:r>
            <a:r>
              <a:rPr lang="en-US" altLang="en-US" dirty="0"/>
              <a:t> Men</a:t>
            </a:r>
          </a:p>
          <a:p>
            <a:pPr marL="171450" indent="-171450">
              <a:buFont typeface="Arial" panose="020B0604020202020204" pitchFamily="34" charset="0"/>
              <a:buChar char="•"/>
            </a:pPr>
            <a:r>
              <a:rPr lang="en-US" altLang="en-US" dirty="0"/>
              <a:t>-2.8 pct </a:t>
            </a:r>
            <a:r>
              <a:rPr lang="en-US" altLang="en-US" dirty="0" err="1"/>
              <a:t>pt</a:t>
            </a:r>
            <a:r>
              <a:rPr lang="en-US" altLang="en-US" dirty="0"/>
              <a:t> Women</a:t>
            </a:r>
          </a:p>
        </p:txBody>
      </p:sp>
      <p:sp>
        <p:nvSpPr>
          <p:cNvPr id="164868" name="Slide Number Placeholder 3">
            <a:extLst>
              <a:ext uri="{FF2B5EF4-FFF2-40B4-BE49-F238E27FC236}">
                <a16:creationId xmlns:a16="http://schemas.microsoft.com/office/drawing/2014/main" id="{C0E2B75E-6A99-4198-978F-9BBFD9B4FFD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17EA2A8-92C0-4146-9933-993AE74D7E0D}" type="slidenum">
              <a:rPr lang="en-US" altLang="en-US" smtClean="0">
                <a:latin typeface="Calibri" panose="020F0502020204030204" pitchFamily="34" charset="0"/>
              </a:rPr>
              <a:pPr/>
              <a:t>7</a:t>
            </a:fld>
            <a:endParaRPr lang="en-US" altLang="en-US">
              <a:latin typeface="Calibri" panose="020F0502020204030204" pitchFamily="34" charset="0"/>
            </a:endParaRPr>
          </a:p>
        </p:txBody>
      </p:sp>
    </p:spTree>
    <p:extLst>
      <p:ext uri="{BB962C8B-B14F-4D97-AF65-F5344CB8AC3E}">
        <p14:creationId xmlns:p14="http://schemas.microsoft.com/office/powerpoint/2010/main" val="32581105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6B9B482-F291-44FD-A1D2-B9179F7117F6}" type="slidenum">
              <a:rPr lang="en-US" smtClean="0"/>
              <a:pPr>
                <a:defRPr/>
              </a:pPr>
              <a:t>10</a:t>
            </a:fld>
            <a:endParaRPr lang="en-US"/>
          </a:p>
        </p:txBody>
      </p:sp>
    </p:spTree>
    <p:extLst>
      <p:ext uri="{BB962C8B-B14F-4D97-AF65-F5344CB8AC3E}">
        <p14:creationId xmlns:p14="http://schemas.microsoft.com/office/powerpoint/2010/main" val="12167653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6B9B482-F291-44FD-A1D2-B9179F7117F6}" type="slidenum">
              <a:rPr lang="en-US" smtClean="0"/>
              <a:pPr>
                <a:defRPr/>
              </a:pPr>
              <a:t>12</a:t>
            </a:fld>
            <a:endParaRPr lang="en-US" dirty="0"/>
          </a:p>
        </p:txBody>
      </p:sp>
    </p:spTree>
    <p:extLst>
      <p:ext uri="{BB962C8B-B14F-4D97-AF65-F5344CB8AC3E}">
        <p14:creationId xmlns:p14="http://schemas.microsoft.com/office/powerpoint/2010/main" val="146339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t>Gad</a:t>
            </a:r>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226947-2761-442A-866A-424E217F5D50}" type="slidenum">
              <a:rPr lang="en-US" smtClean="0"/>
              <a:pPr fontAlgn="base">
                <a:spcBef>
                  <a:spcPct val="0"/>
                </a:spcBef>
                <a:spcAft>
                  <a:spcPct val="0"/>
                </a:spcAft>
                <a:defRPr/>
              </a:pPr>
              <a:t>13</a:t>
            </a:fld>
            <a:endParaRPr lang="en-US" dirty="0"/>
          </a:p>
        </p:txBody>
      </p:sp>
    </p:spTree>
    <p:extLst>
      <p:ext uri="{BB962C8B-B14F-4D97-AF65-F5344CB8AC3E}">
        <p14:creationId xmlns:p14="http://schemas.microsoft.com/office/powerpoint/2010/main" val="3224081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ed Gri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143B45A5-631B-4210-9E81-53E7E987D0DF}"/>
              </a:ext>
            </a:extLst>
          </p:cNvPr>
          <p:cNvGrpSpPr>
            <a:grpSpLocks/>
          </p:cNvGrpSpPr>
          <p:nvPr/>
        </p:nvGrpSpPr>
        <p:grpSpPr bwMode="auto">
          <a:xfrm>
            <a:off x="674688" y="676275"/>
            <a:ext cx="7793037" cy="5254625"/>
            <a:chOff x="685800" y="685799"/>
            <a:chExt cx="7793039" cy="5254628"/>
          </a:xfrm>
        </p:grpSpPr>
        <p:cxnSp>
          <p:nvCxnSpPr>
            <p:cNvPr id="3" name="Straight Connector 2">
              <a:extLst>
                <a:ext uri="{FF2B5EF4-FFF2-40B4-BE49-F238E27FC236}">
                  <a16:creationId xmlns:a16="http://schemas.microsoft.com/office/drawing/2014/main" id="{8FEF9D8C-038D-494B-8E1F-9BC636EE618A}"/>
                </a:ext>
              </a:extLst>
            </p:cNvPr>
            <p:cNvCxnSpPr/>
            <p:nvPr/>
          </p:nvCxnSpPr>
          <p:spPr>
            <a:xfrm>
              <a:off x="685800" y="685799"/>
              <a:ext cx="779303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FB1BA51D-031D-4FFB-9940-93AAAD65F574}"/>
                </a:ext>
              </a:extLst>
            </p:cNvPr>
            <p:cNvCxnSpPr/>
            <p:nvPr/>
          </p:nvCxnSpPr>
          <p:spPr>
            <a:xfrm>
              <a:off x="685800" y="1897063"/>
              <a:ext cx="779303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B8CDEC0E-88E3-41D7-B600-15C8E0982B31}"/>
                </a:ext>
              </a:extLst>
            </p:cNvPr>
            <p:cNvCxnSpPr/>
            <p:nvPr/>
          </p:nvCxnSpPr>
          <p:spPr>
            <a:xfrm>
              <a:off x="685800" y="5916615"/>
              <a:ext cx="779303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C03E06F-BB09-473A-BE19-8A05067A7836}"/>
                </a:ext>
              </a:extLst>
            </p:cNvPr>
            <p:cNvCxnSpPr/>
            <p:nvPr/>
          </p:nvCxnSpPr>
          <p:spPr>
            <a:xfrm rot="5400000" flipH="1" flipV="1">
              <a:off x="5851524" y="3313114"/>
              <a:ext cx="525462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957FAEC-8675-44A6-BDCB-83F45CA0A238}"/>
                </a:ext>
              </a:extLst>
            </p:cNvPr>
            <p:cNvCxnSpPr/>
            <p:nvPr/>
          </p:nvCxnSpPr>
          <p:spPr>
            <a:xfrm rot="5400000" flipH="1" flipV="1">
              <a:off x="-1941515" y="3313114"/>
              <a:ext cx="525462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98513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TCB Bullet Styl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4784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TCB governing thought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408127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Red Gri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84D3862B-C052-48E1-8DD1-A2E82FF029FF}"/>
              </a:ext>
            </a:extLst>
          </p:cNvPr>
          <p:cNvGrpSpPr>
            <a:grpSpLocks/>
          </p:cNvGrpSpPr>
          <p:nvPr/>
        </p:nvGrpSpPr>
        <p:grpSpPr bwMode="auto">
          <a:xfrm>
            <a:off x="674688" y="676275"/>
            <a:ext cx="7793037" cy="5254625"/>
            <a:chOff x="685800" y="685799"/>
            <a:chExt cx="7793039" cy="5254628"/>
          </a:xfrm>
        </p:grpSpPr>
        <p:cxnSp>
          <p:nvCxnSpPr>
            <p:cNvPr id="3" name="Straight Connector 2">
              <a:extLst>
                <a:ext uri="{FF2B5EF4-FFF2-40B4-BE49-F238E27FC236}">
                  <a16:creationId xmlns:a16="http://schemas.microsoft.com/office/drawing/2014/main" id="{AA67ED31-3105-405B-8709-9F7ABC929213}"/>
                </a:ext>
              </a:extLst>
            </p:cNvPr>
            <p:cNvCxnSpPr/>
            <p:nvPr/>
          </p:nvCxnSpPr>
          <p:spPr>
            <a:xfrm>
              <a:off x="685800" y="685799"/>
              <a:ext cx="779303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84A73791-32FF-4DFC-A72B-5B6A114EF580}"/>
                </a:ext>
              </a:extLst>
            </p:cNvPr>
            <p:cNvCxnSpPr/>
            <p:nvPr/>
          </p:nvCxnSpPr>
          <p:spPr>
            <a:xfrm>
              <a:off x="685800" y="1897063"/>
              <a:ext cx="779303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20120E41-52C9-4DE8-8B85-82420FBE1D2C}"/>
                </a:ext>
              </a:extLst>
            </p:cNvPr>
            <p:cNvCxnSpPr/>
            <p:nvPr/>
          </p:nvCxnSpPr>
          <p:spPr>
            <a:xfrm>
              <a:off x="685800" y="5916615"/>
              <a:ext cx="779303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601E63F-37BE-4069-8293-50CBFE44169B}"/>
                </a:ext>
              </a:extLst>
            </p:cNvPr>
            <p:cNvCxnSpPr/>
            <p:nvPr/>
          </p:nvCxnSpPr>
          <p:spPr>
            <a:xfrm rot="5400000" flipH="1" flipV="1">
              <a:off x="5851524" y="3313114"/>
              <a:ext cx="525462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174484D-62B3-426A-93E6-7F71AD8321C4}"/>
                </a:ext>
              </a:extLst>
            </p:cNvPr>
            <p:cNvCxnSpPr/>
            <p:nvPr/>
          </p:nvCxnSpPr>
          <p:spPr>
            <a:xfrm rot="5400000" flipH="1" flipV="1">
              <a:off x="-1941515" y="3313114"/>
              <a:ext cx="525462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319704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949325" y="1812925"/>
            <a:ext cx="7029450" cy="140335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58485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CB 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E69848A-ACDD-4026-8D95-B3A213BE254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26457" y="249945"/>
            <a:ext cx="3406353" cy="498179"/>
          </a:xfrm>
          <a:prstGeom prst="rect">
            <a:avLst/>
          </a:prstGeom>
        </p:spPr>
      </p:pic>
    </p:spTree>
    <p:extLst>
      <p:ext uri="{BB962C8B-B14F-4D97-AF65-F5344CB8AC3E}">
        <p14:creationId xmlns:p14="http://schemas.microsoft.com/office/powerpoint/2010/main" val="35677903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umbered Slide">
    <p:spTree>
      <p:nvGrpSpPr>
        <p:cNvPr id="1" name=""/>
        <p:cNvGrpSpPr/>
        <p:nvPr/>
      </p:nvGrpSpPr>
      <p:grpSpPr>
        <a:xfrm>
          <a:off x="0" y="0"/>
          <a:ext cx="0" cy="0"/>
          <a:chOff x="0" y="0"/>
          <a:chExt cx="0" cy="0"/>
        </a:xfrm>
      </p:grpSpPr>
      <p:sp>
        <p:nvSpPr>
          <p:cNvPr id="4" name="Title Placeholder 6"/>
          <p:cNvSpPr>
            <a:spLocks noGrp="1"/>
          </p:cNvSpPr>
          <p:nvPr>
            <p:ph type="title"/>
          </p:nvPr>
        </p:nvSpPr>
        <p:spPr bwMode="auto">
          <a:xfrm>
            <a:off x="673100" y="587375"/>
            <a:ext cx="8013700" cy="836613"/>
          </a:xfrm>
          <a:prstGeom prst="rect">
            <a:avLst/>
          </a:prstGeom>
          <a:noFill/>
          <a:ln>
            <a:noFill/>
          </a:ln>
        </p:spPr>
        <p:txBody>
          <a:bodyPr/>
          <a:lstStyle/>
          <a:p>
            <a:pPr lvl="0"/>
            <a:r>
              <a:rPr lang="en-US"/>
              <a:t>Click to edit Master title style</a:t>
            </a:r>
          </a:p>
        </p:txBody>
      </p:sp>
      <p:sp>
        <p:nvSpPr>
          <p:cNvPr id="5" name="Text Placeholder 7"/>
          <p:cNvSpPr>
            <a:spLocks noGrp="1"/>
          </p:cNvSpPr>
          <p:nvPr>
            <p:ph idx="1"/>
          </p:nvPr>
        </p:nvSpPr>
        <p:spPr bwMode="auto">
          <a:xfrm>
            <a:off x="671513" y="1820863"/>
            <a:ext cx="8024812" cy="4525962"/>
          </a:xfrm>
          <a:prstGeom prst="rect">
            <a:avLst/>
          </a:prstGeom>
          <a:noFill/>
          <a:ln>
            <a:noFill/>
          </a:ln>
        </p:spPr>
        <p:txBody>
          <a:bodyPr/>
          <a:lstStyle>
            <a:lvl1pPr marL="285750" indent="-285750">
              <a:buFont typeface="+mj-lt"/>
              <a:buAutoNum type="arabicPeriod"/>
              <a:defRPr/>
            </a:lvl1pPr>
            <a:lvl2pPr marL="576263" indent="-290513">
              <a:buFont typeface="+mj-lt"/>
              <a:buAutoNum type="alphaUcPeriod"/>
              <a:defRPr/>
            </a:lvl2pPr>
            <a:lvl3pPr marL="857250" indent="-288925">
              <a:buFont typeface="+mj-lt"/>
              <a:buAutoNum type="arabicParenR"/>
              <a:defRPr/>
            </a:lvl3pPr>
            <a:lvl4pPr marL="1143000" indent="-284163">
              <a:buFont typeface="+mj-lt"/>
              <a:buAutoNum type="alphaLcParenR"/>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255299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CB Bullet Sty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7"/>
          <p:cNvSpPr>
            <a:spLocks noGrp="1"/>
          </p:cNvSpPr>
          <p:nvPr>
            <p:ph idx="1"/>
          </p:nvPr>
        </p:nvSpPr>
        <p:spPr bwMode="auto">
          <a:xfrm>
            <a:off x="684213" y="1814513"/>
            <a:ext cx="8024812" cy="4525962"/>
          </a:xfrm>
          <a:prstGeom prst="rect">
            <a:avLst/>
          </a:prstGeom>
          <a:noFill/>
          <a:ln>
            <a:noFill/>
          </a:ln>
        </p:spPr>
        <p:txBody>
          <a:bodyPr/>
          <a:lstStyle>
            <a:lvl1pPr marL="228600" indent="-228600">
              <a:buFont typeface="Wingdings" pitchFamily="2"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48263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bered Slide">
    <p:spTree>
      <p:nvGrpSpPr>
        <p:cNvPr id="1" name=""/>
        <p:cNvGrpSpPr/>
        <p:nvPr/>
      </p:nvGrpSpPr>
      <p:grpSpPr>
        <a:xfrm>
          <a:off x="0" y="0"/>
          <a:ext cx="0" cy="0"/>
          <a:chOff x="0" y="0"/>
          <a:chExt cx="0" cy="0"/>
        </a:xfrm>
      </p:grpSpPr>
      <p:sp>
        <p:nvSpPr>
          <p:cNvPr id="4" name="Title Placeholder 6"/>
          <p:cNvSpPr>
            <a:spLocks noGrp="1"/>
          </p:cNvSpPr>
          <p:nvPr>
            <p:ph type="title"/>
          </p:nvPr>
        </p:nvSpPr>
        <p:spPr bwMode="auto">
          <a:xfrm>
            <a:off x="673100" y="587375"/>
            <a:ext cx="8013700" cy="836613"/>
          </a:xfrm>
          <a:prstGeom prst="rect">
            <a:avLst/>
          </a:prstGeom>
          <a:noFill/>
          <a:ln>
            <a:noFill/>
          </a:ln>
        </p:spPr>
        <p:txBody>
          <a:bodyPr/>
          <a:lstStyle/>
          <a:p>
            <a:pPr lvl="0"/>
            <a:r>
              <a:rPr lang="en-US"/>
              <a:t>Click to edit Master title style</a:t>
            </a:r>
          </a:p>
        </p:txBody>
      </p:sp>
      <p:sp>
        <p:nvSpPr>
          <p:cNvPr id="5" name="Text Placeholder 7"/>
          <p:cNvSpPr>
            <a:spLocks noGrp="1"/>
          </p:cNvSpPr>
          <p:nvPr>
            <p:ph idx="1"/>
          </p:nvPr>
        </p:nvSpPr>
        <p:spPr bwMode="auto">
          <a:xfrm>
            <a:off x="671513" y="1820863"/>
            <a:ext cx="8024812" cy="4525962"/>
          </a:xfrm>
          <a:prstGeom prst="rect">
            <a:avLst/>
          </a:prstGeom>
          <a:noFill/>
          <a:ln>
            <a:noFill/>
          </a:ln>
        </p:spPr>
        <p:txBody>
          <a:bodyPr/>
          <a:lstStyle>
            <a:lvl1pPr marL="285750" indent="-285750">
              <a:buFont typeface="+mj-lt"/>
              <a:buAutoNum type="arabicPeriod"/>
              <a:defRPr/>
            </a:lvl1pPr>
            <a:lvl2pPr marL="576263" indent="-290513">
              <a:buFont typeface="+mj-lt"/>
              <a:buAutoNum type="alphaUcPeriod"/>
              <a:defRPr/>
            </a:lvl2pPr>
            <a:lvl3pPr marL="857250" indent="-288925">
              <a:buFont typeface="+mj-lt"/>
              <a:buAutoNum type="arabicParenR"/>
              <a:defRPr/>
            </a:lvl3pPr>
            <a:lvl4pPr marL="1143000" indent="-284163">
              <a:buFont typeface="+mj-lt"/>
              <a:buAutoNum type="alphaLcParenR"/>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099019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CB Bullet and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7"/>
          <p:cNvSpPr>
            <a:spLocks noGrp="1"/>
          </p:cNvSpPr>
          <p:nvPr>
            <p:ph idx="1"/>
          </p:nvPr>
        </p:nvSpPr>
        <p:spPr bwMode="auto">
          <a:xfrm>
            <a:off x="684213" y="1814513"/>
            <a:ext cx="3887787" cy="4525962"/>
          </a:xfrm>
          <a:prstGeom prst="rect">
            <a:avLst/>
          </a:prstGeom>
          <a:noFill/>
          <a:ln>
            <a:noFill/>
          </a:ln>
        </p:spPr>
        <p:txBody>
          <a:bodyPr/>
          <a:lstStyle>
            <a:lvl1pPr marL="228600" indent="-228600">
              <a:buFont typeface="Wingdings" pitchFamily="2"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7"/>
          <p:cNvSpPr>
            <a:spLocks noGrp="1"/>
          </p:cNvSpPr>
          <p:nvPr>
            <p:ph idx="10"/>
          </p:nvPr>
        </p:nvSpPr>
        <p:spPr bwMode="auto">
          <a:xfrm>
            <a:off x="4699000" y="1887537"/>
            <a:ext cx="3790950" cy="4030663"/>
          </a:xfrm>
          <a:prstGeom prst="rect">
            <a:avLst/>
          </a:prstGeom>
          <a:noFill/>
          <a:ln w="9525">
            <a:solidFill>
              <a:srgbClr val="000000"/>
            </a:solidFill>
            <a:miter lim="800000"/>
            <a:headEnd/>
            <a:tailEnd/>
          </a:ln>
        </p:spPr>
        <p:txBody>
          <a:bodyPr/>
          <a:lstStyle>
            <a:lvl1pPr marL="0" indent="0">
              <a:buFont typeface="Wingdings" pitchFamily="2" charset="2"/>
              <a:buNone/>
              <a:defRPr/>
            </a:lvl1pPr>
          </a:lstStyle>
          <a:p>
            <a:pPr lvl="0"/>
            <a:r>
              <a:rPr lang="en-US"/>
              <a:t>Edit Master text styles</a:t>
            </a:r>
          </a:p>
        </p:txBody>
      </p:sp>
    </p:spTree>
    <p:extLst>
      <p:ext uri="{BB962C8B-B14F-4D97-AF65-F5344CB8AC3E}">
        <p14:creationId xmlns:p14="http://schemas.microsoft.com/office/powerpoint/2010/main" val="1172306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CB Bullet Sty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7"/>
          <p:cNvSpPr>
            <a:spLocks noGrp="1"/>
          </p:cNvSpPr>
          <p:nvPr>
            <p:ph idx="1"/>
          </p:nvPr>
        </p:nvSpPr>
        <p:spPr bwMode="auto">
          <a:xfrm>
            <a:off x="684213" y="1814513"/>
            <a:ext cx="8024812" cy="4525962"/>
          </a:xfrm>
          <a:prstGeom prst="rect">
            <a:avLst/>
          </a:prstGeom>
          <a:noFill/>
          <a:ln>
            <a:noFill/>
          </a:ln>
        </p:spPr>
        <p:txBody>
          <a:bodyPr/>
          <a:lstStyle>
            <a:lvl1pPr marL="228600" indent="-228600">
              <a:buFont typeface="Wingdings" pitchFamily="2"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14519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TCB bullet">
    <p:spTree>
      <p:nvGrpSpPr>
        <p:cNvPr id="1" name=""/>
        <p:cNvGrpSpPr/>
        <p:nvPr/>
      </p:nvGrpSpPr>
      <p:grpSpPr>
        <a:xfrm>
          <a:off x="0" y="0"/>
          <a:ext cx="0" cy="0"/>
          <a:chOff x="0" y="0"/>
          <a:chExt cx="0" cy="0"/>
        </a:xfrm>
      </p:grpSpPr>
      <p:sp>
        <p:nvSpPr>
          <p:cNvPr id="3" name="Text Placeholder 7"/>
          <p:cNvSpPr>
            <a:spLocks noGrp="1"/>
          </p:cNvSpPr>
          <p:nvPr>
            <p:ph idx="1"/>
          </p:nvPr>
        </p:nvSpPr>
        <p:spPr bwMode="auto">
          <a:xfrm>
            <a:off x="684213" y="1814513"/>
            <a:ext cx="8024812" cy="4525962"/>
          </a:xfrm>
          <a:prstGeom prst="rect">
            <a:avLst/>
          </a:prstGeom>
          <a:noFill/>
          <a:ln>
            <a:noFill/>
          </a:ln>
        </p:spPr>
        <p:txBody>
          <a:bodyPr/>
          <a:lstStyle>
            <a:lvl1pPr marL="228600" indent="-228600">
              <a:buFont typeface="Wingdings" pitchFamily="2"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5167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Red Gri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41FB6E1B-2E27-4287-ABB7-F389665EB290}"/>
              </a:ext>
            </a:extLst>
          </p:cNvPr>
          <p:cNvGrpSpPr>
            <a:grpSpLocks/>
          </p:cNvGrpSpPr>
          <p:nvPr/>
        </p:nvGrpSpPr>
        <p:grpSpPr bwMode="auto">
          <a:xfrm>
            <a:off x="674688" y="676275"/>
            <a:ext cx="7793037" cy="5254625"/>
            <a:chOff x="685800" y="685799"/>
            <a:chExt cx="7793039" cy="5254628"/>
          </a:xfrm>
        </p:grpSpPr>
        <p:cxnSp>
          <p:nvCxnSpPr>
            <p:cNvPr id="3" name="Straight Connector 2">
              <a:extLst>
                <a:ext uri="{FF2B5EF4-FFF2-40B4-BE49-F238E27FC236}">
                  <a16:creationId xmlns:a16="http://schemas.microsoft.com/office/drawing/2014/main" id="{A853893E-1634-4D53-9CC1-8CB18673AA9A}"/>
                </a:ext>
              </a:extLst>
            </p:cNvPr>
            <p:cNvCxnSpPr/>
            <p:nvPr/>
          </p:nvCxnSpPr>
          <p:spPr>
            <a:xfrm>
              <a:off x="685800" y="685799"/>
              <a:ext cx="779303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A1B23F15-04C0-4E85-B397-D886E423DD41}"/>
                </a:ext>
              </a:extLst>
            </p:cNvPr>
            <p:cNvCxnSpPr/>
            <p:nvPr/>
          </p:nvCxnSpPr>
          <p:spPr>
            <a:xfrm>
              <a:off x="685800" y="1897063"/>
              <a:ext cx="779303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7E630834-BC04-4783-8AF4-A8A572BD59EC}"/>
                </a:ext>
              </a:extLst>
            </p:cNvPr>
            <p:cNvCxnSpPr/>
            <p:nvPr/>
          </p:nvCxnSpPr>
          <p:spPr>
            <a:xfrm>
              <a:off x="685800" y="5916615"/>
              <a:ext cx="779303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92F3680-E95A-4DA9-A7D7-D25F3425BD72}"/>
                </a:ext>
              </a:extLst>
            </p:cNvPr>
            <p:cNvCxnSpPr/>
            <p:nvPr/>
          </p:nvCxnSpPr>
          <p:spPr>
            <a:xfrm rot="5400000" flipH="1" flipV="1">
              <a:off x="5851524" y="3313114"/>
              <a:ext cx="525462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60059C84-051F-445F-8A3F-F261C291B61A}"/>
                </a:ext>
              </a:extLst>
            </p:cNvPr>
            <p:cNvCxnSpPr/>
            <p:nvPr/>
          </p:nvCxnSpPr>
          <p:spPr>
            <a:xfrm rot="5400000" flipH="1" flipV="1">
              <a:off x="-1941515" y="3313114"/>
              <a:ext cx="525462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06133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TCB Title Slide">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9220FEB1-117C-4C96-8414-EBE091F54CE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26088" y="249238"/>
            <a:ext cx="3406775"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a:spLocks noGrp="1"/>
          </p:cNvSpPr>
          <p:nvPr>
            <p:ph type="ctrTitle"/>
          </p:nvPr>
        </p:nvSpPr>
        <p:spPr>
          <a:xfrm>
            <a:off x="685800" y="1299967"/>
            <a:ext cx="7772400" cy="454188"/>
          </a:xfrm>
          <a:prstGeom prst="rect">
            <a:avLst/>
          </a:prstGeom>
        </p:spPr>
        <p:txBody>
          <a:bodyPr/>
          <a:lstStyle/>
          <a:p>
            <a:r>
              <a:rPr lang="en-US"/>
              <a:t>Click to edit Master title style</a:t>
            </a:r>
          </a:p>
        </p:txBody>
      </p:sp>
      <p:sp>
        <p:nvSpPr>
          <p:cNvPr id="4" name="Subtitle 2"/>
          <p:cNvSpPr>
            <a:spLocks noGrp="1"/>
          </p:cNvSpPr>
          <p:nvPr>
            <p:ph type="subTitle" idx="1"/>
          </p:nvPr>
        </p:nvSpPr>
        <p:spPr>
          <a:xfrm>
            <a:off x="673840" y="1749490"/>
            <a:ext cx="7772400" cy="601824"/>
          </a:xfrm>
          <a:prstGeom prst="rect">
            <a:avLst/>
          </a:prstGeom>
        </p:spPr>
        <p:txBody>
          <a:bodyPr/>
          <a:lstStyle>
            <a:lvl1pPr marL="0" indent="0" algn="l">
              <a:buNone/>
              <a:defRPr sz="1600">
                <a:solidFill>
                  <a:schemeClr val="tx2"/>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246732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TCB bullet">
    <p:spTree>
      <p:nvGrpSpPr>
        <p:cNvPr id="1" name=""/>
        <p:cNvGrpSpPr/>
        <p:nvPr/>
      </p:nvGrpSpPr>
      <p:grpSpPr>
        <a:xfrm>
          <a:off x="0" y="0"/>
          <a:ext cx="0" cy="0"/>
          <a:chOff x="0" y="0"/>
          <a:chExt cx="0" cy="0"/>
        </a:xfrm>
      </p:grpSpPr>
      <p:sp>
        <p:nvSpPr>
          <p:cNvPr id="3" name="Text Placeholder 7"/>
          <p:cNvSpPr>
            <a:spLocks noGrp="1"/>
          </p:cNvSpPr>
          <p:nvPr>
            <p:ph idx="1"/>
          </p:nvPr>
        </p:nvSpPr>
        <p:spPr bwMode="auto">
          <a:xfrm>
            <a:off x="684213" y="1814513"/>
            <a:ext cx="8024812" cy="4525962"/>
          </a:xfrm>
          <a:prstGeom prst="rect">
            <a:avLst/>
          </a:prstGeom>
          <a:noFill/>
          <a:ln>
            <a:noFill/>
          </a:ln>
        </p:spPr>
        <p:txBody>
          <a:bodyPr/>
          <a:lstStyle>
            <a:lvl1pPr marL="228600" indent="-228600">
              <a:buFont typeface="Wingdings" pitchFamily="2" charset="2"/>
              <a:buChar cha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2254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hyperlink" Target="http://www.conference-board.org/" TargetMode="External"/><Relationship Id="rId2" Type="http://schemas.openxmlformats.org/officeDocument/2006/relationships/theme" Target="../theme/theme2.xml"/><Relationship Id="rId1" Type="http://schemas.openxmlformats.org/officeDocument/2006/relationships/slideLayout" Target="../slideLayouts/slideLayout15.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0">
            <a:extLst>
              <a:ext uri="{FF2B5EF4-FFF2-40B4-BE49-F238E27FC236}">
                <a16:creationId xmlns:a16="http://schemas.microsoft.com/office/drawing/2014/main" id="{F0EEC9BB-BA55-47EC-9C75-58766E4533FC}"/>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6427788"/>
            <a:ext cx="91440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6">
            <a:extLst>
              <a:ext uri="{FF2B5EF4-FFF2-40B4-BE49-F238E27FC236}">
                <a16:creationId xmlns:a16="http://schemas.microsoft.com/office/drawing/2014/main" id="{FE8C8AFF-244B-40AB-AE54-64DDA43D391D}"/>
              </a:ext>
            </a:extLst>
          </p:cNvPr>
          <p:cNvSpPr>
            <a:spLocks noGrp="1"/>
          </p:cNvSpPr>
          <p:nvPr>
            <p:ph type="title"/>
          </p:nvPr>
        </p:nvSpPr>
        <p:spPr bwMode="auto">
          <a:xfrm>
            <a:off x="673100" y="587375"/>
            <a:ext cx="80137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2055" name="Slide Number Placeholder 24">
            <a:extLst>
              <a:ext uri="{FF2B5EF4-FFF2-40B4-BE49-F238E27FC236}">
                <a16:creationId xmlns:a16="http://schemas.microsoft.com/office/drawing/2014/main" id="{37574333-47D3-47D8-95D9-D30EBC5FF962}"/>
              </a:ext>
            </a:extLst>
          </p:cNvPr>
          <p:cNvSpPr txBox="1">
            <a:spLocks/>
          </p:cNvSpPr>
          <p:nvPr/>
        </p:nvSpPr>
        <p:spPr bwMode="auto">
          <a:xfrm>
            <a:off x="146050" y="6461125"/>
            <a:ext cx="381000" cy="365125"/>
          </a:xfrm>
          <a:prstGeom prst="rect">
            <a:avLst/>
          </a:prstGeom>
          <a:noFill/>
          <a:ln>
            <a:noFill/>
          </a:ln>
        </p:spPr>
        <p:txBody>
          <a:bodyPr lIns="0" tIns="0" rIns="0" bIns="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E328C522-B855-4D94-871C-B6C3EF6B9046}" type="slidenum">
              <a:rPr lang="en-US" sz="1100">
                <a:solidFill>
                  <a:schemeClr val="bg1"/>
                </a:solidFill>
              </a:rPr>
              <a:pPr eaLnBrk="1" hangingPunct="1">
                <a:defRPr/>
              </a:pPr>
              <a:t>‹#›</a:t>
            </a:fld>
            <a:endParaRPr lang="en-US" sz="1400">
              <a:solidFill>
                <a:schemeClr val="bg1"/>
              </a:solidFill>
            </a:endParaRPr>
          </a:p>
        </p:txBody>
      </p:sp>
      <p:sp>
        <p:nvSpPr>
          <p:cNvPr id="1029" name="Text Placeholder 7">
            <a:extLst>
              <a:ext uri="{FF2B5EF4-FFF2-40B4-BE49-F238E27FC236}">
                <a16:creationId xmlns:a16="http://schemas.microsoft.com/office/drawing/2014/main" id="{79A6E217-B591-4056-8512-883AEEF4A878}"/>
              </a:ext>
            </a:extLst>
          </p:cNvPr>
          <p:cNvSpPr>
            <a:spLocks noGrp="1"/>
          </p:cNvSpPr>
          <p:nvPr>
            <p:ph type="body" idx="1"/>
          </p:nvPr>
        </p:nvSpPr>
        <p:spPr bwMode="auto">
          <a:xfrm>
            <a:off x="681038" y="1820863"/>
            <a:ext cx="8024812"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0" name="TextBox 12">
            <a:extLst>
              <a:ext uri="{FF2B5EF4-FFF2-40B4-BE49-F238E27FC236}">
                <a16:creationId xmlns:a16="http://schemas.microsoft.com/office/drawing/2014/main" id="{3BB03EBB-C6D6-4A83-AB1E-4171835BB03F}"/>
              </a:ext>
            </a:extLst>
          </p:cNvPr>
          <p:cNvSpPr txBox="1">
            <a:spLocks noChangeArrowheads="1"/>
          </p:cNvSpPr>
          <p:nvPr/>
        </p:nvSpPr>
        <p:spPr bwMode="auto">
          <a:xfrm>
            <a:off x="379413" y="6435725"/>
            <a:ext cx="7116762" cy="369888"/>
          </a:xfrm>
          <a:prstGeom prst="rect">
            <a:avLst/>
          </a:prstGeom>
          <a:noFill/>
          <a:ln>
            <a:no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1000">
                <a:solidFill>
                  <a:schemeClr val="bg1"/>
                </a:solidFill>
              </a:rPr>
              <a:t>© 2020 The Conference Board, Inc.  |  www.conferenceboard.org</a:t>
            </a:r>
            <a:r>
              <a:rPr lang="en-US" altLang="en-US">
                <a:solidFill>
                  <a:schemeClr val="bg1"/>
                </a:solidFill>
              </a:rPr>
              <a:t> </a:t>
            </a:r>
          </a:p>
        </p:txBody>
      </p:sp>
    </p:spTree>
  </p:cSld>
  <p:clrMap bg1="lt1" tx1="dk1" bg2="lt2" tx2="dk2" accent1="accent1" accent2="accent2" accent3="accent3" accent4="accent4" accent5="accent5" accent6="accent6" hlink="hlink" folHlink="folHlink"/>
  <p:sldLayoutIdLst>
    <p:sldLayoutId id="2147484096" r:id="rId1"/>
    <p:sldLayoutId id="2147484082" r:id="rId2"/>
    <p:sldLayoutId id="2147484083" r:id="rId3"/>
    <p:sldLayoutId id="2147484084" r:id="rId4"/>
    <p:sldLayoutId id="2147484085" r:id="rId5"/>
    <p:sldLayoutId id="2147484088" r:id="rId6"/>
    <p:sldLayoutId id="2147484098" r:id="rId7"/>
    <p:sldLayoutId id="2147484099" r:id="rId8"/>
    <p:sldLayoutId id="2147484090" r:id="rId9"/>
    <p:sldLayoutId id="2147484091" r:id="rId10"/>
    <p:sldLayoutId id="2147484092" r:id="rId11"/>
    <p:sldLayoutId id="2147484100" r:id="rId12"/>
    <p:sldLayoutId id="2147484093" r:id="rId13"/>
    <p:sldLayoutId id="2147484101" r:id="rId14"/>
  </p:sldLayoutIdLst>
  <p:txStyles>
    <p:titleStyle>
      <a:lvl1pPr algn="l" rtl="0" eaLnBrk="0" fontAlgn="base" hangingPunct="0">
        <a:spcBef>
          <a:spcPct val="0"/>
        </a:spcBef>
        <a:spcAft>
          <a:spcPct val="0"/>
        </a:spcAft>
        <a:defRPr sz="24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400">
          <a:solidFill>
            <a:schemeClr val="tx1"/>
          </a:solidFill>
          <a:latin typeface="Arial" charset="0"/>
          <a:cs typeface="Arial" charset="0"/>
        </a:defRPr>
      </a:lvl2pPr>
      <a:lvl3pPr algn="l" rtl="0" eaLnBrk="0" fontAlgn="base" hangingPunct="0">
        <a:spcBef>
          <a:spcPct val="0"/>
        </a:spcBef>
        <a:spcAft>
          <a:spcPct val="0"/>
        </a:spcAft>
        <a:defRPr sz="2400">
          <a:solidFill>
            <a:schemeClr val="tx1"/>
          </a:solidFill>
          <a:latin typeface="Arial" charset="0"/>
          <a:cs typeface="Arial" charset="0"/>
        </a:defRPr>
      </a:lvl3pPr>
      <a:lvl4pPr algn="l" rtl="0" eaLnBrk="0" fontAlgn="base" hangingPunct="0">
        <a:spcBef>
          <a:spcPct val="0"/>
        </a:spcBef>
        <a:spcAft>
          <a:spcPct val="0"/>
        </a:spcAft>
        <a:defRPr sz="2400">
          <a:solidFill>
            <a:schemeClr val="tx1"/>
          </a:solidFill>
          <a:latin typeface="Arial" charset="0"/>
          <a:cs typeface="Arial" charset="0"/>
        </a:defRPr>
      </a:lvl4pPr>
      <a:lvl5pPr algn="l" rtl="0" eaLnBrk="0" fontAlgn="base" hangingPunct="0">
        <a:spcBef>
          <a:spcPct val="0"/>
        </a:spcBef>
        <a:spcAft>
          <a:spcPct val="0"/>
        </a:spcAft>
        <a:defRPr sz="2400">
          <a:solidFill>
            <a:schemeClr val="tx1"/>
          </a:solidFill>
          <a:latin typeface="Arial" charset="0"/>
          <a:cs typeface="Arial" charset="0"/>
        </a:defRPr>
      </a:lvl5pPr>
      <a:lvl6pPr marL="457200" algn="l" rtl="0" eaLnBrk="1" fontAlgn="base" hangingPunct="1">
        <a:spcBef>
          <a:spcPct val="0"/>
        </a:spcBef>
        <a:spcAft>
          <a:spcPct val="0"/>
        </a:spcAft>
        <a:defRPr sz="2400">
          <a:solidFill>
            <a:schemeClr val="tx1"/>
          </a:solidFill>
          <a:latin typeface="Arial" charset="0"/>
          <a:cs typeface="Arial" charset="0"/>
        </a:defRPr>
      </a:lvl6pPr>
      <a:lvl7pPr marL="914400" algn="l" rtl="0" eaLnBrk="1" fontAlgn="base" hangingPunct="1">
        <a:spcBef>
          <a:spcPct val="0"/>
        </a:spcBef>
        <a:spcAft>
          <a:spcPct val="0"/>
        </a:spcAft>
        <a:defRPr sz="2400">
          <a:solidFill>
            <a:schemeClr val="tx1"/>
          </a:solidFill>
          <a:latin typeface="Arial" charset="0"/>
          <a:cs typeface="Arial" charset="0"/>
        </a:defRPr>
      </a:lvl7pPr>
      <a:lvl8pPr marL="1371600" algn="l" rtl="0" eaLnBrk="1" fontAlgn="base" hangingPunct="1">
        <a:spcBef>
          <a:spcPct val="0"/>
        </a:spcBef>
        <a:spcAft>
          <a:spcPct val="0"/>
        </a:spcAft>
        <a:defRPr sz="2400">
          <a:solidFill>
            <a:schemeClr val="tx1"/>
          </a:solidFill>
          <a:latin typeface="Arial" charset="0"/>
          <a:cs typeface="Arial" charset="0"/>
        </a:defRPr>
      </a:lvl8pPr>
      <a:lvl9pPr marL="1828800" algn="l" rtl="0" eaLnBrk="1" fontAlgn="base" hangingPunct="1">
        <a:spcBef>
          <a:spcPct val="0"/>
        </a:spcBef>
        <a:spcAft>
          <a:spcPct val="0"/>
        </a:spcAft>
        <a:defRPr sz="2400">
          <a:solidFill>
            <a:schemeClr val="tx1"/>
          </a:solidFill>
          <a:latin typeface="Arial" charset="0"/>
          <a:cs typeface="Arial" charset="0"/>
        </a:defRPr>
      </a:lvl9pPr>
    </p:titleStyle>
    <p:bodyStyle>
      <a:lvl1pPr marL="228600" indent="-228600" algn="l" rtl="0" eaLnBrk="0" fontAlgn="base" hangingPunct="0">
        <a:spcBef>
          <a:spcPts val="600"/>
        </a:spcBef>
        <a:spcAft>
          <a:spcPct val="0"/>
        </a:spcAft>
        <a:buClr>
          <a:schemeClr val="tx1"/>
        </a:buClr>
        <a:buFont typeface="Wingdings" panose="05000000000000000000" pitchFamily="2" charset="2"/>
        <a:buChar char="§"/>
        <a:defRPr sz="2000" kern="1200">
          <a:solidFill>
            <a:schemeClr val="tx2"/>
          </a:solidFill>
          <a:latin typeface="Arial" pitchFamily="34" charset="0"/>
          <a:ea typeface="+mn-ea"/>
          <a:cs typeface="Arial" pitchFamily="34" charset="0"/>
        </a:defRPr>
      </a:lvl1pPr>
      <a:lvl2pPr marL="519113" indent="-285750" algn="l" rtl="0" eaLnBrk="0" fontAlgn="base" hangingPunct="0">
        <a:spcBef>
          <a:spcPts val="600"/>
        </a:spcBef>
        <a:spcAft>
          <a:spcPct val="0"/>
        </a:spcAft>
        <a:buClr>
          <a:schemeClr val="tx1"/>
        </a:buClr>
        <a:buFont typeface="Wingdings" panose="05000000000000000000" pitchFamily="2" charset="2"/>
        <a:buChar char="ü"/>
        <a:defRPr kern="1200">
          <a:solidFill>
            <a:schemeClr val="tx2"/>
          </a:solidFill>
          <a:latin typeface="+mj-lt"/>
          <a:ea typeface="+mn-ea"/>
          <a:cs typeface="Arial" pitchFamily="34" charset="0"/>
        </a:defRPr>
      </a:lvl2pPr>
      <a:lvl3pPr marL="749300" indent="-228600" algn="l" rtl="0" eaLnBrk="0" fontAlgn="base" hangingPunct="0">
        <a:spcBef>
          <a:spcPts val="600"/>
        </a:spcBef>
        <a:spcAft>
          <a:spcPct val="0"/>
        </a:spcAft>
        <a:buClr>
          <a:schemeClr val="tx1"/>
        </a:buClr>
        <a:buFont typeface="Arial" panose="020B0604020202020204" pitchFamily="34" charset="0"/>
        <a:buChar char="–"/>
        <a:defRPr sz="1600" kern="1200">
          <a:solidFill>
            <a:schemeClr val="tx2"/>
          </a:solidFill>
          <a:latin typeface="Arial" pitchFamily="34" charset="0"/>
          <a:ea typeface="+mn-ea"/>
          <a:cs typeface="Arial" pitchFamily="34" charset="0"/>
        </a:defRPr>
      </a:lvl3pPr>
      <a:lvl4pPr marL="973138" indent="-228600" algn="l" rtl="0" eaLnBrk="0" fontAlgn="base" hangingPunct="0">
        <a:spcBef>
          <a:spcPts val="600"/>
        </a:spcBef>
        <a:spcAft>
          <a:spcPct val="0"/>
        </a:spcAft>
        <a:buClr>
          <a:schemeClr val="tx1"/>
        </a:buClr>
        <a:buFont typeface="Arial" panose="020B0604020202020204" pitchFamily="34" charset="0"/>
        <a:buChar char="–"/>
        <a:defRPr sz="1400" kern="1200">
          <a:solidFill>
            <a:schemeClr val="tx2"/>
          </a:solidFill>
          <a:latin typeface="Arial" pitchFamily="34" charset="0"/>
          <a:ea typeface="+mn-ea"/>
          <a:cs typeface="Arial" pitchFamily="34" charset="0"/>
        </a:defRPr>
      </a:lvl4pPr>
      <a:lvl5pPr marL="1206500" indent="-228600" algn="l" rtl="0" eaLnBrk="0" fontAlgn="base" hangingPunct="0">
        <a:spcBef>
          <a:spcPts val="600"/>
        </a:spcBef>
        <a:spcAft>
          <a:spcPct val="0"/>
        </a:spcAft>
        <a:buClr>
          <a:schemeClr val="tx1"/>
        </a:buClr>
        <a:buFont typeface="Arial" panose="020B0604020202020204" pitchFamily="34"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6">
            <a:extLst>
              <a:ext uri="{FF2B5EF4-FFF2-40B4-BE49-F238E27FC236}">
                <a16:creationId xmlns:a16="http://schemas.microsoft.com/office/drawing/2014/main" id="{3B6E55C9-5AEA-45E3-8EA8-BDF8E8A863F6}"/>
              </a:ext>
            </a:extLst>
          </p:cNvPr>
          <p:cNvSpPr>
            <a:spLocks noGrp="1"/>
          </p:cNvSpPr>
          <p:nvPr>
            <p:ph type="title"/>
          </p:nvPr>
        </p:nvSpPr>
        <p:spPr bwMode="auto">
          <a:xfrm>
            <a:off x="673100" y="587375"/>
            <a:ext cx="80137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2051" name="Text Placeholder 7">
            <a:extLst>
              <a:ext uri="{FF2B5EF4-FFF2-40B4-BE49-F238E27FC236}">
                <a16:creationId xmlns:a16="http://schemas.microsoft.com/office/drawing/2014/main" id="{C543AF10-19D7-459E-8535-9EA0C494525E}"/>
              </a:ext>
            </a:extLst>
          </p:cNvPr>
          <p:cNvSpPr>
            <a:spLocks noGrp="1"/>
          </p:cNvSpPr>
          <p:nvPr>
            <p:ph type="body" idx="1"/>
          </p:nvPr>
        </p:nvSpPr>
        <p:spPr bwMode="auto">
          <a:xfrm>
            <a:off x="681038" y="1820863"/>
            <a:ext cx="8024812"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8" name="Rectangle 7">
            <a:extLst>
              <a:ext uri="{FF2B5EF4-FFF2-40B4-BE49-F238E27FC236}">
                <a16:creationId xmlns:a16="http://schemas.microsoft.com/office/drawing/2014/main" id="{715BFB71-1220-42C6-95A0-89326B5EB58C}"/>
              </a:ext>
            </a:extLst>
          </p:cNvPr>
          <p:cNvSpPr/>
          <p:nvPr/>
        </p:nvSpPr>
        <p:spPr bwMode="auto">
          <a:xfrm>
            <a:off x="0" y="6415088"/>
            <a:ext cx="9144000" cy="442912"/>
          </a:xfrm>
          <a:prstGeom prst="rect">
            <a:avLst/>
          </a:prstGeom>
          <a:gradFill flip="none" rotWithShape="1">
            <a:gsLst>
              <a:gs pos="0">
                <a:srgbClr val="3BB4FF"/>
              </a:gs>
              <a:gs pos="50000">
                <a:srgbClr val="0086D0"/>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0"/>
              </a:spcBef>
              <a:spcAft>
                <a:spcPts val="0"/>
              </a:spcAft>
              <a:defRPr/>
            </a:pPr>
            <a:endParaRPr lang="en-US">
              <a:solidFill>
                <a:srgbClr val="FFFFFF"/>
              </a:solidFill>
            </a:endParaRPr>
          </a:p>
        </p:txBody>
      </p:sp>
      <p:sp>
        <p:nvSpPr>
          <p:cNvPr id="1030" name="Footer Placeholder 4">
            <a:hlinkClick r:id="rId3"/>
            <a:extLst>
              <a:ext uri="{FF2B5EF4-FFF2-40B4-BE49-F238E27FC236}">
                <a16:creationId xmlns:a16="http://schemas.microsoft.com/office/drawing/2014/main" id="{3F45286C-8C69-402A-B4F9-66A87DAE970E}"/>
              </a:ext>
            </a:extLst>
          </p:cNvPr>
          <p:cNvSpPr txBox="1">
            <a:spLocks/>
          </p:cNvSpPr>
          <p:nvPr/>
        </p:nvSpPr>
        <p:spPr bwMode="auto">
          <a:xfrm>
            <a:off x="2719388" y="6461125"/>
            <a:ext cx="1490662" cy="365125"/>
          </a:xfrm>
          <a:prstGeom prst="rect">
            <a:avLst/>
          </a:prstGeom>
          <a:noFill/>
          <a:ln>
            <a:noFill/>
          </a:ln>
        </p:spPr>
        <p:txBody>
          <a:bodyPr lIns="0" tIns="0" rIns="0" bIns="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900">
                <a:solidFill>
                  <a:srgbClr val="FFFFFF"/>
                </a:solidFill>
                <a:ea typeface="ＭＳ Ｐゴシック" pitchFamily="34" charset="-128"/>
              </a:rPr>
              <a:t>www.conferenceboard.org</a:t>
            </a:r>
          </a:p>
        </p:txBody>
      </p:sp>
      <p:sp>
        <p:nvSpPr>
          <p:cNvPr id="1031" name="TextBox 7">
            <a:extLst>
              <a:ext uri="{FF2B5EF4-FFF2-40B4-BE49-F238E27FC236}">
                <a16:creationId xmlns:a16="http://schemas.microsoft.com/office/drawing/2014/main" id="{5DE63545-CC0A-4FA6-BAB4-511C2F84BDC1}"/>
              </a:ext>
            </a:extLst>
          </p:cNvPr>
          <p:cNvSpPr txBox="1">
            <a:spLocks noChangeArrowheads="1"/>
          </p:cNvSpPr>
          <p:nvPr/>
        </p:nvSpPr>
        <p:spPr bwMode="auto">
          <a:xfrm>
            <a:off x="595313" y="6481763"/>
            <a:ext cx="2306637" cy="323850"/>
          </a:xfrm>
          <a:prstGeom prst="rect">
            <a:avLst/>
          </a:prstGeom>
          <a:noFill/>
          <a:ln>
            <a:noFill/>
          </a:ln>
        </p:spPr>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US" altLang="en-US" sz="900">
                <a:solidFill>
                  <a:srgbClr val="FFFFFF"/>
                </a:solidFill>
              </a:rPr>
              <a:t>© 2012 The Conference Board, Inc.   |</a:t>
            </a:r>
          </a:p>
        </p:txBody>
      </p:sp>
      <p:sp>
        <p:nvSpPr>
          <p:cNvPr id="1032" name="Slide Number Placeholder 24">
            <a:extLst>
              <a:ext uri="{FF2B5EF4-FFF2-40B4-BE49-F238E27FC236}">
                <a16:creationId xmlns:a16="http://schemas.microsoft.com/office/drawing/2014/main" id="{6295A349-20BD-41DC-93B5-D0B830C8E09A}"/>
              </a:ext>
            </a:extLst>
          </p:cNvPr>
          <p:cNvSpPr txBox="1">
            <a:spLocks/>
          </p:cNvSpPr>
          <p:nvPr/>
        </p:nvSpPr>
        <p:spPr bwMode="auto">
          <a:xfrm>
            <a:off x="273050" y="6461125"/>
            <a:ext cx="381000" cy="365125"/>
          </a:xfrm>
          <a:prstGeom prst="rect">
            <a:avLst/>
          </a:prstGeom>
          <a:noFill/>
          <a:ln>
            <a:noFill/>
          </a:ln>
        </p:spPr>
        <p:txBody>
          <a:bodyPr lIns="0" tIns="0" rIns="0" b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682FB1F5-A218-474C-8C44-C1F31EB04F2C}" type="slidenum">
              <a:rPr lang="en-US" altLang="en-US" sz="900" smtClean="0">
                <a:solidFill>
                  <a:srgbClr val="FFFFFF"/>
                </a:solidFill>
                <a:ea typeface="MS PGothic" panose="020B0600070205080204" pitchFamily="34" charset="-128"/>
              </a:rPr>
              <a:pPr eaLnBrk="1" hangingPunct="1">
                <a:defRPr/>
              </a:pPr>
              <a:t>‹#›</a:t>
            </a:fld>
            <a:endParaRPr lang="en-US" altLang="en-US" sz="900">
              <a:solidFill>
                <a:srgbClr val="FFFFFF"/>
              </a:solidFill>
              <a:ea typeface="MS PGothic" panose="020B0600070205080204" pitchFamily="34" charset="-128"/>
            </a:endParaRPr>
          </a:p>
        </p:txBody>
      </p:sp>
      <p:pic>
        <p:nvPicPr>
          <p:cNvPr id="2056" name="Picture 2">
            <a:extLst>
              <a:ext uri="{FF2B5EF4-FFF2-40B4-BE49-F238E27FC236}">
                <a16:creationId xmlns:a16="http://schemas.microsoft.com/office/drawing/2014/main" id="{50D96274-A48C-453B-A472-F054FDB85829}"/>
              </a:ext>
            </a:extLst>
          </p:cNvPr>
          <p:cNvPicPr>
            <a:picLocks noChangeAspect="1"/>
          </p:cNvPicPr>
          <p:nvPr/>
        </p:nvPicPr>
        <p:blipFill>
          <a:blip r:embed="rId4">
            <a:extLst>
              <a:ext uri="{28A0092B-C50C-407E-A947-70E740481C1C}">
                <a14:useLocalDpi xmlns:a14="http://schemas.microsoft.com/office/drawing/2010/main" val="0"/>
              </a:ext>
            </a:extLst>
          </a:blip>
          <a:srcRect t="11531" b="11530"/>
          <a:stretch>
            <a:fillRect/>
          </a:stretch>
        </p:blipFill>
        <p:spPr bwMode="auto">
          <a:xfrm>
            <a:off x="8408988" y="6411913"/>
            <a:ext cx="592137"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94" r:id="rId1"/>
  </p:sldLayoutIdLst>
  <p:txStyles>
    <p:titleStyle>
      <a:lvl1pPr algn="l" rtl="0" eaLnBrk="0" fontAlgn="base" hangingPunct="0">
        <a:spcBef>
          <a:spcPct val="0"/>
        </a:spcBef>
        <a:spcAft>
          <a:spcPct val="0"/>
        </a:spcAft>
        <a:defRPr sz="2400" kern="1200">
          <a:solidFill>
            <a:schemeClr val="tx1"/>
          </a:solidFill>
          <a:latin typeface="Arial" pitchFamily="34" charset="0"/>
          <a:ea typeface="MS PGothic" panose="020B0600070205080204" pitchFamily="34" charset="-128"/>
          <a:cs typeface="Arial" pitchFamily="34" charset="0"/>
        </a:defRPr>
      </a:lvl1pPr>
      <a:lvl2pPr algn="l" rtl="0" eaLnBrk="0" fontAlgn="base" hangingPunct="0">
        <a:spcBef>
          <a:spcPct val="0"/>
        </a:spcBef>
        <a:spcAft>
          <a:spcPct val="0"/>
        </a:spcAft>
        <a:defRPr sz="2400">
          <a:solidFill>
            <a:schemeClr val="tx1"/>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a:solidFill>
            <a:schemeClr val="tx1"/>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a:solidFill>
            <a:schemeClr val="tx1"/>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a:solidFill>
            <a:schemeClr val="tx1"/>
          </a:solidFill>
          <a:latin typeface="Arial" charset="0"/>
          <a:ea typeface="MS PGothic" panose="020B0600070205080204" pitchFamily="34" charset="-128"/>
          <a:cs typeface="Arial" charset="0"/>
        </a:defRPr>
      </a:lvl5pPr>
      <a:lvl6pPr marL="457200" algn="l" rtl="0" eaLnBrk="1" fontAlgn="base" hangingPunct="1">
        <a:spcBef>
          <a:spcPct val="0"/>
        </a:spcBef>
        <a:spcAft>
          <a:spcPct val="0"/>
        </a:spcAft>
        <a:defRPr sz="2400">
          <a:solidFill>
            <a:schemeClr val="tx1"/>
          </a:solidFill>
          <a:latin typeface="Arial" charset="0"/>
          <a:cs typeface="Arial" charset="0"/>
        </a:defRPr>
      </a:lvl6pPr>
      <a:lvl7pPr marL="914400" algn="l" rtl="0" eaLnBrk="1" fontAlgn="base" hangingPunct="1">
        <a:spcBef>
          <a:spcPct val="0"/>
        </a:spcBef>
        <a:spcAft>
          <a:spcPct val="0"/>
        </a:spcAft>
        <a:defRPr sz="2400">
          <a:solidFill>
            <a:schemeClr val="tx1"/>
          </a:solidFill>
          <a:latin typeface="Arial" charset="0"/>
          <a:cs typeface="Arial" charset="0"/>
        </a:defRPr>
      </a:lvl7pPr>
      <a:lvl8pPr marL="1371600" algn="l" rtl="0" eaLnBrk="1" fontAlgn="base" hangingPunct="1">
        <a:spcBef>
          <a:spcPct val="0"/>
        </a:spcBef>
        <a:spcAft>
          <a:spcPct val="0"/>
        </a:spcAft>
        <a:defRPr sz="2400">
          <a:solidFill>
            <a:schemeClr val="tx1"/>
          </a:solidFill>
          <a:latin typeface="Arial" charset="0"/>
          <a:cs typeface="Arial" charset="0"/>
        </a:defRPr>
      </a:lvl8pPr>
      <a:lvl9pPr marL="1828800" algn="l" rtl="0" eaLnBrk="1" fontAlgn="base" hangingPunct="1">
        <a:spcBef>
          <a:spcPct val="0"/>
        </a:spcBef>
        <a:spcAft>
          <a:spcPct val="0"/>
        </a:spcAft>
        <a:defRPr sz="2400">
          <a:solidFill>
            <a:schemeClr val="tx1"/>
          </a:solidFill>
          <a:latin typeface="Arial" charset="0"/>
          <a:cs typeface="Arial" charset="0"/>
        </a:defRPr>
      </a:lvl9pPr>
    </p:titleStyle>
    <p:bodyStyle>
      <a:lvl1pPr marL="233363" indent="-233363" algn="l" rtl="0" eaLnBrk="0" fontAlgn="base" hangingPunct="0">
        <a:spcBef>
          <a:spcPts val="600"/>
        </a:spcBef>
        <a:spcAft>
          <a:spcPct val="0"/>
        </a:spcAft>
        <a:buClr>
          <a:schemeClr val="tx1"/>
        </a:buClr>
        <a:buFont typeface="Wingdings" panose="05000000000000000000" pitchFamily="2" charset="2"/>
        <a:buChar char="§"/>
        <a:defRPr sz="2000" kern="1200">
          <a:solidFill>
            <a:schemeClr val="tx2"/>
          </a:solidFill>
          <a:latin typeface="Arial" pitchFamily="34" charset="0"/>
          <a:ea typeface="MS PGothic" panose="020B0600070205080204" pitchFamily="34" charset="-128"/>
          <a:cs typeface="Arial" pitchFamily="34" charset="0"/>
        </a:defRPr>
      </a:lvl1pPr>
      <a:lvl2pPr marL="512763" indent="-279400" algn="l" rtl="0" eaLnBrk="0" fontAlgn="base" hangingPunct="0">
        <a:spcBef>
          <a:spcPts val="600"/>
        </a:spcBef>
        <a:spcAft>
          <a:spcPct val="0"/>
        </a:spcAft>
        <a:buClr>
          <a:schemeClr val="tx1"/>
        </a:buClr>
        <a:buFont typeface="Wingdings" panose="05000000000000000000" pitchFamily="2" charset="2"/>
        <a:buChar char=""/>
        <a:defRPr kern="1200">
          <a:solidFill>
            <a:schemeClr val="tx2"/>
          </a:solidFill>
          <a:latin typeface="+mj-lt"/>
          <a:ea typeface="MS PGothic" panose="020B0600070205080204" pitchFamily="34" charset="-128"/>
          <a:cs typeface="Arial" pitchFamily="34" charset="0"/>
        </a:defRPr>
      </a:lvl2pPr>
      <a:lvl3pPr marL="749300" indent="-228600" algn="l" rtl="0" eaLnBrk="0" fontAlgn="base" hangingPunct="0">
        <a:spcBef>
          <a:spcPts val="600"/>
        </a:spcBef>
        <a:spcAft>
          <a:spcPct val="0"/>
        </a:spcAft>
        <a:buClr>
          <a:schemeClr val="tx1"/>
        </a:buClr>
        <a:buFont typeface="Arial" panose="020B0604020202020204" pitchFamily="34" charset="0"/>
        <a:buChar char="–"/>
        <a:defRPr sz="1600" kern="1200">
          <a:solidFill>
            <a:schemeClr val="tx2"/>
          </a:solidFill>
          <a:latin typeface="Arial" pitchFamily="34" charset="0"/>
          <a:ea typeface="MS PGothic" panose="020B0600070205080204" pitchFamily="34" charset="-128"/>
          <a:cs typeface="Arial" pitchFamily="34" charset="0"/>
        </a:defRPr>
      </a:lvl3pPr>
      <a:lvl4pPr marL="973138" indent="-228600" algn="l" rtl="0" eaLnBrk="0" fontAlgn="base" hangingPunct="0">
        <a:spcBef>
          <a:spcPts val="600"/>
        </a:spcBef>
        <a:spcAft>
          <a:spcPct val="0"/>
        </a:spcAft>
        <a:buClr>
          <a:schemeClr val="tx1"/>
        </a:buClr>
        <a:buFont typeface="Arial" panose="020B0604020202020204" pitchFamily="34" charset="0"/>
        <a:buChar char="–"/>
        <a:defRPr sz="1400" kern="1200">
          <a:solidFill>
            <a:schemeClr val="tx2"/>
          </a:solidFill>
          <a:latin typeface="Arial" pitchFamily="34" charset="0"/>
          <a:ea typeface="MS PGothic" panose="020B0600070205080204" pitchFamily="34" charset="-128"/>
          <a:cs typeface="Arial" pitchFamily="34" charset="0"/>
        </a:defRPr>
      </a:lvl4pPr>
      <a:lvl5pPr marL="1206500" indent="-228600" algn="l" rtl="0" eaLnBrk="0" fontAlgn="base" hangingPunct="0">
        <a:spcBef>
          <a:spcPts val="600"/>
        </a:spcBef>
        <a:spcAft>
          <a:spcPct val="0"/>
        </a:spcAft>
        <a:buClr>
          <a:schemeClr val="tx1"/>
        </a:buClr>
        <a:buFont typeface="Arial" panose="020B0604020202020204" pitchFamily="34" charset="0"/>
        <a:buChar char="–"/>
        <a:defRPr sz="1400" kern="1200">
          <a:solidFill>
            <a:schemeClr val="tx2"/>
          </a:solidFill>
          <a:latin typeface="Arial" pitchFamily="34" charset="0"/>
          <a:ea typeface="MS PGothic" panose="020B0600070205080204" pitchFamily="34" charset="-128"/>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s://www.wsj.com/articles/how-the-coronavirus-crisis-threatens-to-set-back-womens-careers-11601438460" TargetMode="Externa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iw-report.s3.amazonaws.com/Women_in_the_Workplace_2020.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onference-board.org/topics/natural-disasters-pandemics/adapting-to-the-reimagined-workplace"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hyperlink" Target="https://www.conference-board.org/podcasts/authordetail.cfm?author=6936"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hyperlink" Target="http://www.conference-board.org/podcast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https://www.conference-board.org/topics/natural-disasters-pandemic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nytimes.com/2020/10/29/upshot/mothers-leaving-jobs-pandemic.html" TargetMode="External"/><Relationship Id="rId2" Type="http://schemas.openxmlformats.org/officeDocument/2006/relationships/image" Target="../media/image9.png"/><Relationship Id="rId1" Type="http://schemas.openxmlformats.org/officeDocument/2006/relationships/slideLayout" Target="../slideLayouts/slideLayout4.xml"/><Relationship Id="rId5" Type="http://schemas.openxmlformats.org/officeDocument/2006/relationships/hyperlink" Target="https://www.census.gov/library/stories/2020/08/parents-juggle-work-and-child-care-during-pandemic.html" TargetMode="Externa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hyperlink" Target="https://onlinelibrary.wiley.com/doi/abs/10.1111/gwao.12506"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a:extLst>
              <a:ext uri="{FF2B5EF4-FFF2-40B4-BE49-F238E27FC236}">
                <a16:creationId xmlns:a16="http://schemas.microsoft.com/office/drawing/2014/main" id="{458B3BE7-2AE3-40B7-AECE-07629582D070}"/>
              </a:ext>
            </a:extLst>
          </p:cNvPr>
          <p:cNvSpPr>
            <a:spLocks noGrp="1"/>
          </p:cNvSpPr>
          <p:nvPr>
            <p:ph type="ctrTitle"/>
          </p:nvPr>
        </p:nvSpPr>
        <p:spPr>
          <a:xfrm>
            <a:off x="685800" y="1300163"/>
            <a:ext cx="8288518" cy="454025"/>
          </a:xfrm>
        </p:spPr>
        <p:txBody>
          <a:bodyPr/>
          <a:lstStyle/>
          <a:p>
            <a:pPr eaLnBrk="1" hangingPunct="1"/>
            <a:r>
              <a:rPr lang="en-US" altLang="en-US" dirty="0"/>
              <a:t>The Economic Impact of COVID on Women in the Workforce</a:t>
            </a:r>
            <a:endParaRPr lang="en-US" altLang="en-US" baseline="30000" dirty="0"/>
          </a:p>
        </p:txBody>
      </p:sp>
      <p:sp>
        <p:nvSpPr>
          <p:cNvPr id="122883" name="Subtitle 2">
            <a:extLst>
              <a:ext uri="{FF2B5EF4-FFF2-40B4-BE49-F238E27FC236}">
                <a16:creationId xmlns:a16="http://schemas.microsoft.com/office/drawing/2014/main" id="{4BD49801-68EA-4887-863D-3E135C430E7C}"/>
              </a:ext>
            </a:extLst>
          </p:cNvPr>
          <p:cNvSpPr>
            <a:spLocks noGrp="1"/>
          </p:cNvSpPr>
          <p:nvPr>
            <p:ph type="subTitle" idx="1"/>
          </p:nvPr>
        </p:nvSpPr>
        <p:spPr>
          <a:xfrm>
            <a:off x="673100" y="1749425"/>
            <a:ext cx="8166100" cy="601663"/>
          </a:xfrm>
        </p:spPr>
        <p:txBody>
          <a:bodyPr/>
          <a:lstStyle/>
          <a:p>
            <a:r>
              <a:rPr lang="en-US" altLang="en-US" dirty="0"/>
              <a:t>Elizabeth Crofoot, Senior Economist</a:t>
            </a:r>
          </a:p>
          <a:p>
            <a:r>
              <a:rPr lang="en-US" altLang="en-US" dirty="0"/>
              <a:t>November 3, 2020</a:t>
            </a:r>
          </a:p>
        </p:txBody>
      </p:sp>
      <p:pic>
        <p:nvPicPr>
          <p:cNvPr id="122884" name="Picture 5">
            <a:extLst>
              <a:ext uri="{FF2B5EF4-FFF2-40B4-BE49-F238E27FC236}">
                <a16:creationId xmlns:a16="http://schemas.microsoft.com/office/drawing/2014/main" id="{4E25B313-3875-43F6-8739-FD97D60CF1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309812"/>
            <a:ext cx="9144000" cy="454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651D7E16-6B5C-4192-BCFA-182B2F6DE4E2}"/>
              </a:ext>
            </a:extLst>
          </p:cNvPr>
          <p:cNvPicPr>
            <a:picLocks noGrp="1" noChangeAspect="1"/>
          </p:cNvPicPr>
          <p:nvPr>
            <p:ph idx="1"/>
          </p:nvPr>
        </p:nvPicPr>
        <p:blipFill>
          <a:blip r:embed="rId3"/>
          <a:stretch>
            <a:fillRect/>
          </a:stretch>
        </p:blipFill>
        <p:spPr>
          <a:xfrm>
            <a:off x="1151731" y="1595309"/>
            <a:ext cx="2952750" cy="4200525"/>
          </a:xfrm>
        </p:spPr>
      </p:pic>
      <p:pic>
        <p:nvPicPr>
          <p:cNvPr id="8" name="Content Placeholder 7">
            <a:extLst>
              <a:ext uri="{FF2B5EF4-FFF2-40B4-BE49-F238E27FC236}">
                <a16:creationId xmlns:a16="http://schemas.microsoft.com/office/drawing/2014/main" id="{08256FAA-EA59-4CB2-9FB1-4F3AF11DCF85}"/>
              </a:ext>
            </a:extLst>
          </p:cNvPr>
          <p:cNvPicPr>
            <a:picLocks noGrp="1" noChangeAspect="1"/>
          </p:cNvPicPr>
          <p:nvPr>
            <p:ph idx="10"/>
          </p:nvPr>
        </p:nvPicPr>
        <p:blipFill>
          <a:blip r:embed="rId4"/>
          <a:stretch>
            <a:fillRect/>
          </a:stretch>
        </p:blipFill>
        <p:spPr>
          <a:xfrm>
            <a:off x="5296391" y="1595309"/>
            <a:ext cx="2809875" cy="4362450"/>
          </a:xfrm>
          <a:ln>
            <a:noFill/>
          </a:ln>
        </p:spPr>
      </p:pic>
      <p:sp>
        <p:nvSpPr>
          <p:cNvPr id="10" name="Picture Placeholder 7">
            <a:extLst>
              <a:ext uri="{FF2B5EF4-FFF2-40B4-BE49-F238E27FC236}">
                <a16:creationId xmlns:a16="http://schemas.microsoft.com/office/drawing/2014/main" id="{92E98B83-C36E-4027-8508-8BD7331C7802}"/>
              </a:ext>
            </a:extLst>
          </p:cNvPr>
          <p:cNvSpPr txBox="1">
            <a:spLocks/>
          </p:cNvSpPr>
          <p:nvPr/>
        </p:nvSpPr>
        <p:spPr bwMode="auto">
          <a:xfrm>
            <a:off x="898483" y="6013525"/>
            <a:ext cx="7596274" cy="368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Clr>
                <a:schemeClr val="tx1"/>
              </a:buClr>
            </a:pPr>
            <a:r>
              <a:rPr lang="en-US" altLang="en-US" sz="1000" dirty="0">
                <a:solidFill>
                  <a:schemeClr val="tx2"/>
                </a:solidFill>
              </a:rPr>
              <a:t>Source:  Lauren Weber and Vanessa </a:t>
            </a:r>
            <a:r>
              <a:rPr lang="en-US" altLang="en-US" sz="1000" dirty="0" err="1">
                <a:solidFill>
                  <a:schemeClr val="tx2"/>
                </a:solidFill>
              </a:rPr>
              <a:t>Fuhrmans</a:t>
            </a:r>
            <a:r>
              <a:rPr lang="en-US" altLang="en-US" sz="1000" dirty="0">
                <a:solidFill>
                  <a:schemeClr val="tx2"/>
                </a:solidFill>
              </a:rPr>
              <a:t>, “</a:t>
            </a:r>
            <a:r>
              <a:rPr lang="en-US" altLang="en-US" sz="1000" dirty="0">
                <a:solidFill>
                  <a:schemeClr val="tx2"/>
                </a:solidFill>
                <a:hlinkClick r:id="rId5"/>
              </a:rPr>
              <a:t>How the Coronavirus Crisis Threatens to Set Back Women’s Careers</a:t>
            </a:r>
            <a:r>
              <a:rPr lang="en-US" altLang="en-US" sz="1000" dirty="0">
                <a:solidFill>
                  <a:schemeClr val="tx2"/>
                </a:solidFill>
              </a:rPr>
              <a:t>,” </a:t>
            </a:r>
            <a:r>
              <a:rPr lang="en-US" altLang="en-US" sz="1000" i="1" dirty="0">
                <a:solidFill>
                  <a:schemeClr val="tx2"/>
                </a:solidFill>
              </a:rPr>
              <a:t>The Wall Street Journal</a:t>
            </a:r>
            <a:r>
              <a:rPr lang="en-US" altLang="en-US" sz="1000" dirty="0">
                <a:solidFill>
                  <a:schemeClr val="tx2"/>
                </a:solidFill>
              </a:rPr>
              <a:t>, September 30, 2020.</a:t>
            </a:r>
          </a:p>
        </p:txBody>
      </p:sp>
      <p:sp>
        <p:nvSpPr>
          <p:cNvPr id="7" name="Title 1">
            <a:extLst>
              <a:ext uri="{FF2B5EF4-FFF2-40B4-BE49-F238E27FC236}">
                <a16:creationId xmlns:a16="http://schemas.microsoft.com/office/drawing/2014/main" id="{69E38A29-B2D7-47D3-BEBD-C767760D609D}"/>
              </a:ext>
            </a:extLst>
          </p:cNvPr>
          <p:cNvSpPr>
            <a:spLocks noGrp="1"/>
          </p:cNvSpPr>
          <p:nvPr>
            <p:ph type="title"/>
          </p:nvPr>
        </p:nvSpPr>
        <p:spPr>
          <a:xfrm>
            <a:off x="655933" y="258409"/>
            <a:ext cx="8013700" cy="836613"/>
          </a:xfrm>
        </p:spPr>
        <p:txBody>
          <a:bodyPr/>
          <a:lstStyle/>
          <a:p>
            <a:r>
              <a:rPr lang="en-US" dirty="0"/>
              <a:t>Women have gained ground in senior leadership positions in recent years, but COVID threatens to reduce the number of women among business leaders</a:t>
            </a:r>
          </a:p>
        </p:txBody>
      </p:sp>
    </p:spTree>
    <p:extLst>
      <p:ext uri="{BB962C8B-B14F-4D97-AF65-F5344CB8AC3E}">
        <p14:creationId xmlns:p14="http://schemas.microsoft.com/office/powerpoint/2010/main" val="1772066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4C891-EAC5-4CB0-833B-82A4B9341517}"/>
              </a:ext>
            </a:extLst>
          </p:cNvPr>
          <p:cNvSpPr>
            <a:spLocks noGrp="1"/>
          </p:cNvSpPr>
          <p:nvPr>
            <p:ph type="title"/>
          </p:nvPr>
        </p:nvSpPr>
        <p:spPr/>
        <p:txBody>
          <a:bodyPr/>
          <a:lstStyle/>
          <a:p>
            <a:r>
              <a:rPr lang="en-US" dirty="0"/>
              <a:t>US women more likely to step out or step back from the workforce</a:t>
            </a:r>
          </a:p>
        </p:txBody>
      </p:sp>
      <p:sp>
        <p:nvSpPr>
          <p:cNvPr id="6" name="TextBox 5">
            <a:extLst>
              <a:ext uri="{FF2B5EF4-FFF2-40B4-BE49-F238E27FC236}">
                <a16:creationId xmlns:a16="http://schemas.microsoft.com/office/drawing/2014/main" id="{DDE09C4B-BCF6-4D56-85C9-20C5B9B28A16}"/>
              </a:ext>
            </a:extLst>
          </p:cNvPr>
          <p:cNvSpPr txBox="1"/>
          <p:nvPr/>
        </p:nvSpPr>
        <p:spPr>
          <a:xfrm>
            <a:off x="964569" y="6166752"/>
            <a:ext cx="7084056" cy="207749"/>
          </a:xfrm>
          <a:prstGeom prst="rect">
            <a:avLst/>
          </a:prstGeom>
          <a:noFill/>
        </p:spPr>
        <p:txBody>
          <a:bodyPr wrap="square" rtlCol="0">
            <a:spAutoFit/>
          </a:bodyPr>
          <a:lstStyle/>
          <a:p>
            <a:r>
              <a:rPr lang="en-US" sz="750" dirty="0">
                <a:solidFill>
                  <a:schemeClr val="tx2"/>
                </a:solidFill>
              </a:rPr>
              <a:t>Source: Women in the Workplace 2020 - McKinsey &amp; Co; Lean In </a:t>
            </a:r>
            <a:r>
              <a:rPr lang="en-US" sz="750" dirty="0">
                <a:solidFill>
                  <a:schemeClr val="tx2"/>
                </a:solidFill>
                <a:hlinkClick r:id="rId2"/>
              </a:rPr>
              <a:t>https://wiw-report.s3.amazonaws.com/Women_in_the_Workplace_2020.pdf</a:t>
            </a:r>
            <a:r>
              <a:rPr lang="en-US" sz="750" dirty="0">
                <a:solidFill>
                  <a:schemeClr val="tx2"/>
                </a:solidFill>
              </a:rPr>
              <a:t> </a:t>
            </a:r>
          </a:p>
        </p:txBody>
      </p:sp>
      <p:pic>
        <p:nvPicPr>
          <p:cNvPr id="4" name="Picture 3">
            <a:extLst>
              <a:ext uri="{FF2B5EF4-FFF2-40B4-BE49-F238E27FC236}">
                <a16:creationId xmlns:a16="http://schemas.microsoft.com/office/drawing/2014/main" id="{041A8559-8E68-48D4-95AE-ADBC3274724E}"/>
              </a:ext>
            </a:extLst>
          </p:cNvPr>
          <p:cNvPicPr>
            <a:picLocks noChangeAspect="1"/>
          </p:cNvPicPr>
          <p:nvPr/>
        </p:nvPicPr>
        <p:blipFill rotWithShape="1">
          <a:blip r:embed="rId3"/>
          <a:srcRect t="3859" b="4220"/>
          <a:stretch/>
        </p:blipFill>
        <p:spPr>
          <a:xfrm>
            <a:off x="333374" y="1387741"/>
            <a:ext cx="8601785" cy="4744123"/>
          </a:xfrm>
          <a:prstGeom prst="rect">
            <a:avLst/>
          </a:prstGeom>
        </p:spPr>
      </p:pic>
    </p:spTree>
    <p:extLst>
      <p:ext uri="{BB962C8B-B14F-4D97-AF65-F5344CB8AC3E}">
        <p14:creationId xmlns:p14="http://schemas.microsoft.com/office/powerpoint/2010/main" val="488204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95C75-06A3-4B4D-9D89-294BE56A4959}"/>
              </a:ext>
            </a:extLst>
          </p:cNvPr>
          <p:cNvSpPr>
            <a:spLocks noGrp="1"/>
          </p:cNvSpPr>
          <p:nvPr>
            <p:ph type="title"/>
          </p:nvPr>
        </p:nvSpPr>
        <p:spPr>
          <a:xfrm>
            <a:off x="673099" y="587375"/>
            <a:ext cx="8156575" cy="836613"/>
          </a:xfrm>
        </p:spPr>
        <p:txBody>
          <a:bodyPr/>
          <a:lstStyle/>
          <a:p>
            <a:r>
              <a:rPr lang="en-US" dirty="0"/>
              <a:t>While WFH </a:t>
            </a:r>
            <a:r>
              <a:rPr lang="en-US"/>
              <a:t>provides greater flexibility</a:t>
            </a:r>
            <a:r>
              <a:rPr lang="en-US" dirty="0"/>
              <a:t>, a “hybrid” model with voluntary return to the office may widen opportunity gaps between men and women</a:t>
            </a:r>
          </a:p>
        </p:txBody>
      </p:sp>
      <p:sp>
        <p:nvSpPr>
          <p:cNvPr id="6" name="Picture Placeholder 7">
            <a:extLst>
              <a:ext uri="{FF2B5EF4-FFF2-40B4-BE49-F238E27FC236}">
                <a16:creationId xmlns:a16="http://schemas.microsoft.com/office/drawing/2014/main" id="{72645F77-6EF4-4BD9-BFFC-72B6663163C0}"/>
              </a:ext>
            </a:extLst>
          </p:cNvPr>
          <p:cNvSpPr txBox="1">
            <a:spLocks/>
          </p:cNvSpPr>
          <p:nvPr/>
        </p:nvSpPr>
        <p:spPr bwMode="auto">
          <a:xfrm>
            <a:off x="671513" y="1792324"/>
            <a:ext cx="8158162"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600"/>
              </a:spcBef>
              <a:buClr>
                <a:schemeClr val="tx1"/>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1pPr>
            <a:lvl2pPr marL="742950" indent="-285750">
              <a:spcBef>
                <a:spcPts val="600"/>
              </a:spcBef>
              <a:buClr>
                <a:schemeClr val="tx1"/>
              </a:buClr>
              <a:buFont typeface="Wingdings" panose="05000000000000000000" pitchFamily="2" charset="2"/>
              <a:buChar char="ü"/>
              <a:defRPr>
                <a:solidFill>
                  <a:schemeClr val="tx2"/>
                </a:solidFill>
                <a:latin typeface="Arial" panose="020B0604020202020204" pitchFamily="34" charset="0"/>
                <a:cs typeface="Arial" panose="020B0604020202020204" pitchFamily="34" charset="0"/>
              </a:defRPr>
            </a:lvl2pPr>
            <a:lvl3pPr marL="1143000" indent="-228600">
              <a:spcBef>
                <a:spcPts val="600"/>
              </a:spcBef>
              <a:buClr>
                <a:schemeClr val="tx1"/>
              </a:buClr>
              <a:buFont typeface="Arial" panose="020B0604020202020204" pitchFamily="34" charset="0"/>
              <a:buChar char="–"/>
              <a:defRPr sz="1600">
                <a:solidFill>
                  <a:schemeClr val="tx2"/>
                </a:solidFill>
                <a:latin typeface="Arial" panose="020B0604020202020204" pitchFamily="34" charset="0"/>
                <a:cs typeface="Arial" panose="020B0604020202020204" pitchFamily="34" charset="0"/>
              </a:defRPr>
            </a:lvl3pPr>
            <a:lvl4pPr marL="16002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4pPr>
            <a:lvl5pPr marL="20574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5pPr>
            <a:lvl6pPr marL="25146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6pPr>
            <a:lvl7pPr marL="29718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7pPr>
            <a:lvl8pPr marL="34290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8pPr>
            <a:lvl9pPr marL="38862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9pPr>
          </a:lstStyle>
          <a:p>
            <a:pPr>
              <a:spcBef>
                <a:spcPct val="0"/>
              </a:spcBef>
              <a:buFontTx/>
              <a:buNone/>
            </a:pPr>
            <a:r>
              <a:rPr lang="en-US" altLang="en-US" sz="1600" dirty="0">
                <a:ea typeface="MS PGothic" panose="020B0600070205080204" pitchFamily="34" charset="-128"/>
              </a:rPr>
              <a:t>For employees who worked virtually/remotely during the pandemic, do you have a plan for how they can return to the office or work site? </a:t>
            </a:r>
          </a:p>
        </p:txBody>
      </p:sp>
      <p:sp>
        <p:nvSpPr>
          <p:cNvPr id="8" name="Picture Placeholder 7">
            <a:extLst>
              <a:ext uri="{FF2B5EF4-FFF2-40B4-BE49-F238E27FC236}">
                <a16:creationId xmlns:a16="http://schemas.microsoft.com/office/drawing/2014/main" id="{ACB72D21-9AB4-4020-8A4B-8F87F7F370E8}"/>
              </a:ext>
            </a:extLst>
          </p:cNvPr>
          <p:cNvSpPr txBox="1">
            <a:spLocks/>
          </p:cNvSpPr>
          <p:nvPr/>
        </p:nvSpPr>
        <p:spPr bwMode="auto">
          <a:xfrm>
            <a:off x="671513" y="5959475"/>
            <a:ext cx="7113294"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600"/>
              </a:spcBef>
              <a:buClr>
                <a:schemeClr val="tx1"/>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1pPr>
            <a:lvl2pPr marL="742950" indent="-285750">
              <a:spcBef>
                <a:spcPts val="600"/>
              </a:spcBef>
              <a:buClr>
                <a:schemeClr val="tx1"/>
              </a:buClr>
              <a:buFont typeface="Wingdings" panose="05000000000000000000" pitchFamily="2" charset="2"/>
              <a:buChar char="ü"/>
              <a:defRPr>
                <a:solidFill>
                  <a:schemeClr val="tx2"/>
                </a:solidFill>
                <a:latin typeface="Arial" panose="020B0604020202020204" pitchFamily="34" charset="0"/>
                <a:cs typeface="Arial" panose="020B0604020202020204" pitchFamily="34" charset="0"/>
              </a:defRPr>
            </a:lvl2pPr>
            <a:lvl3pPr marL="1143000" indent="-228600">
              <a:spcBef>
                <a:spcPts val="600"/>
              </a:spcBef>
              <a:buClr>
                <a:schemeClr val="tx1"/>
              </a:buClr>
              <a:buFont typeface="Arial" panose="020B0604020202020204" pitchFamily="34" charset="0"/>
              <a:buChar char="–"/>
              <a:defRPr sz="1600">
                <a:solidFill>
                  <a:schemeClr val="tx2"/>
                </a:solidFill>
                <a:latin typeface="Arial" panose="020B0604020202020204" pitchFamily="34" charset="0"/>
                <a:cs typeface="Arial" panose="020B0604020202020204" pitchFamily="34" charset="0"/>
              </a:defRPr>
            </a:lvl3pPr>
            <a:lvl4pPr marL="16002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4pPr>
            <a:lvl5pPr marL="20574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5pPr>
            <a:lvl6pPr marL="25146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6pPr>
            <a:lvl7pPr marL="29718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7pPr>
            <a:lvl8pPr marL="34290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8pPr>
            <a:lvl9pPr marL="38862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9pPr>
          </a:lstStyle>
          <a:p>
            <a:pPr>
              <a:spcBef>
                <a:spcPct val="0"/>
              </a:spcBef>
              <a:buFontTx/>
              <a:buNone/>
            </a:pPr>
            <a:r>
              <a:rPr lang="en-US" altLang="en-US" sz="1000" dirty="0"/>
              <a:t>N=316</a:t>
            </a:r>
          </a:p>
          <a:p>
            <a:pPr>
              <a:spcBef>
                <a:spcPct val="0"/>
              </a:spcBef>
              <a:buFontTx/>
              <a:buNone/>
            </a:pPr>
            <a:r>
              <a:rPr lang="en-US" altLang="en-US" sz="1000" dirty="0"/>
              <a:t>Source: The Conference Board; </a:t>
            </a:r>
            <a:r>
              <a:rPr lang="en-US" altLang="en-US" sz="1000" dirty="0">
                <a:hlinkClick r:id="rId3"/>
              </a:rPr>
              <a:t>Adapting to the Reimagined Workplace: Human Capital Responses to the COVID-19 Pandemic</a:t>
            </a:r>
            <a:r>
              <a:rPr lang="en-US" altLang="en-US" sz="1000" dirty="0"/>
              <a:t> (October 2020).</a:t>
            </a:r>
          </a:p>
        </p:txBody>
      </p:sp>
      <p:pic>
        <p:nvPicPr>
          <p:cNvPr id="5" name="Content Placeholder 4" descr="Chart, bar chart&#10;&#10;Description automatically generated">
            <a:extLst>
              <a:ext uri="{FF2B5EF4-FFF2-40B4-BE49-F238E27FC236}">
                <a16:creationId xmlns:a16="http://schemas.microsoft.com/office/drawing/2014/main" id="{71CCE2E2-9B23-4FD5-81E3-522C32991B40}"/>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71513" y="2615174"/>
            <a:ext cx="8024812" cy="2937339"/>
          </a:xfrm>
        </p:spPr>
      </p:pic>
    </p:spTree>
    <p:extLst>
      <p:ext uri="{BB962C8B-B14F-4D97-AF65-F5344CB8AC3E}">
        <p14:creationId xmlns:p14="http://schemas.microsoft.com/office/powerpoint/2010/main" val="35381426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3642F29-F0DE-431F-AD69-D5A63CAFEAFE}"/>
              </a:ext>
            </a:extLst>
          </p:cNvPr>
          <p:cNvSpPr/>
          <p:nvPr/>
        </p:nvSpPr>
        <p:spPr>
          <a:xfrm>
            <a:off x="0" y="9939"/>
            <a:ext cx="9144000" cy="6423660"/>
          </a:xfrm>
          <a:prstGeom prst="rect">
            <a:avLst/>
          </a:prstGeom>
          <a:gradFill>
            <a:gsLst>
              <a:gs pos="0">
                <a:srgbClr val="3BB4FF"/>
              </a:gs>
              <a:gs pos="100000">
                <a:srgbClr val="0086D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Rectangle 13">
            <a:extLst>
              <a:ext uri="{FF2B5EF4-FFF2-40B4-BE49-F238E27FC236}">
                <a16:creationId xmlns:a16="http://schemas.microsoft.com/office/drawing/2014/main" id="{1363C3C3-ED01-41D6-A822-2E4A4B1D4431}"/>
              </a:ext>
            </a:extLst>
          </p:cNvPr>
          <p:cNvSpPr/>
          <p:nvPr/>
        </p:nvSpPr>
        <p:spPr>
          <a:xfrm>
            <a:off x="-1" y="9939"/>
            <a:ext cx="4043266" cy="6423660"/>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14">
            <a:extLst>
              <a:ext uri="{FF2B5EF4-FFF2-40B4-BE49-F238E27FC236}">
                <a16:creationId xmlns:a16="http://schemas.microsoft.com/office/drawing/2014/main" id="{6ABCF498-1C57-451A-8D3D-E34B6DBDE1AC}"/>
              </a:ext>
            </a:extLst>
          </p:cNvPr>
          <p:cNvSpPr>
            <a:spLocks noChangeArrowheads="1"/>
          </p:cNvSpPr>
          <p:nvPr/>
        </p:nvSpPr>
        <p:spPr bwMode="auto">
          <a:xfrm>
            <a:off x="4300049" y="2584671"/>
            <a:ext cx="418782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tx1"/>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1pPr>
            <a:lvl2pPr marL="742950" indent="-285750">
              <a:spcBef>
                <a:spcPts val="600"/>
              </a:spcBef>
              <a:buClr>
                <a:schemeClr val="tx1"/>
              </a:buClr>
              <a:buFont typeface="Wingdings" panose="05000000000000000000" pitchFamily="2" charset="2"/>
              <a:buChar char="ü"/>
              <a:defRPr>
                <a:solidFill>
                  <a:schemeClr val="tx2"/>
                </a:solidFill>
                <a:latin typeface="Arial" panose="020B0604020202020204" pitchFamily="34" charset="0"/>
                <a:cs typeface="Arial" panose="020B0604020202020204" pitchFamily="34" charset="0"/>
              </a:defRPr>
            </a:lvl2pPr>
            <a:lvl3pPr marL="1143000" indent="-228600">
              <a:spcBef>
                <a:spcPts val="600"/>
              </a:spcBef>
              <a:buClr>
                <a:schemeClr val="tx1"/>
              </a:buClr>
              <a:buFont typeface="Arial" panose="020B0604020202020204" pitchFamily="34" charset="0"/>
              <a:buChar char="–"/>
              <a:defRPr sz="1600">
                <a:solidFill>
                  <a:schemeClr val="tx2"/>
                </a:solidFill>
                <a:latin typeface="Arial" panose="020B0604020202020204" pitchFamily="34" charset="0"/>
                <a:cs typeface="Arial" panose="020B0604020202020204" pitchFamily="34" charset="0"/>
              </a:defRPr>
            </a:lvl3pPr>
            <a:lvl4pPr marL="16002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4pPr>
            <a:lvl5pPr marL="20574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5pPr>
            <a:lvl6pPr marL="25146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6pPr>
            <a:lvl7pPr marL="29718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7pPr>
            <a:lvl8pPr marL="34290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8pPr>
            <a:lvl9pPr marL="38862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9pPr>
          </a:lstStyle>
          <a:p>
            <a:pPr>
              <a:lnSpc>
                <a:spcPct val="80000"/>
              </a:lnSpc>
              <a:spcBef>
                <a:spcPct val="0"/>
              </a:spcBef>
              <a:buClrTx/>
              <a:buFontTx/>
              <a:buNone/>
            </a:pPr>
            <a:r>
              <a:rPr lang="en-US" altLang="en-US" sz="4800" dirty="0">
                <a:solidFill>
                  <a:srgbClr val="FFFFFF"/>
                </a:solidFill>
              </a:rPr>
              <a:t>Resources</a:t>
            </a:r>
          </a:p>
        </p:txBody>
      </p:sp>
    </p:spTree>
    <p:extLst>
      <p:ext uri="{BB962C8B-B14F-4D97-AF65-F5344CB8AC3E}">
        <p14:creationId xmlns:p14="http://schemas.microsoft.com/office/powerpoint/2010/main" val="1527274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24E758C2-6FAC-467D-AD75-2203F027C8D0}"/>
              </a:ext>
            </a:extLst>
          </p:cNvPr>
          <p:cNvSpPr>
            <a:spLocks noGrp="1"/>
          </p:cNvSpPr>
          <p:nvPr>
            <p:ph type="title"/>
          </p:nvPr>
        </p:nvSpPr>
        <p:spPr>
          <a:xfrm>
            <a:off x="4341813" y="1092200"/>
            <a:ext cx="4383087" cy="473075"/>
          </a:xfrm>
        </p:spPr>
        <p:txBody>
          <a:bodyPr/>
          <a:lstStyle/>
          <a:p>
            <a:pPr algn="ctr" eaLnBrk="1" hangingPunct="1"/>
            <a:r>
              <a:rPr lang="en-US" altLang="en-US" sz="3200"/>
              <a:t>Indications </a:t>
            </a:r>
            <a:br>
              <a:rPr lang="en-US" altLang="en-US" sz="3200"/>
            </a:br>
            <a:r>
              <a:rPr lang="en-US" altLang="en-US" sz="2000">
                <a:solidFill>
                  <a:schemeClr val="tx2"/>
                </a:solidFill>
              </a:rPr>
              <a:t>A new podcast series brought to you by The Conference Board Economics, Strategy, &amp; Finance Center</a:t>
            </a:r>
          </a:p>
        </p:txBody>
      </p:sp>
      <p:sp>
        <p:nvSpPr>
          <p:cNvPr id="24579" name="Content Placeholder 2">
            <a:extLst>
              <a:ext uri="{FF2B5EF4-FFF2-40B4-BE49-F238E27FC236}">
                <a16:creationId xmlns:a16="http://schemas.microsoft.com/office/drawing/2014/main" id="{67C6263A-80FC-4829-AC89-74DB50EA0BD5}"/>
              </a:ext>
            </a:extLst>
          </p:cNvPr>
          <p:cNvSpPr>
            <a:spLocks noGrp="1"/>
          </p:cNvSpPr>
          <p:nvPr>
            <p:ph idx="1"/>
          </p:nvPr>
        </p:nvSpPr>
        <p:spPr>
          <a:xfrm>
            <a:off x="419100" y="3429000"/>
            <a:ext cx="8305800" cy="4092575"/>
          </a:xfrm>
        </p:spPr>
        <p:txBody>
          <a:bodyPr/>
          <a:lstStyle/>
          <a:p>
            <a:pPr marL="0" indent="0" algn="ctr" eaLnBrk="1" hangingPunct="1">
              <a:buFont typeface="Wingdings" pitchFamily="2" charset="2"/>
              <a:buNone/>
            </a:pPr>
            <a:r>
              <a:rPr lang="en-US" altLang="en-US" b="1">
                <a:solidFill>
                  <a:schemeClr val="tx1"/>
                </a:solidFill>
              </a:rPr>
              <a:t>The Conference Board Indications</a:t>
            </a:r>
            <a:r>
              <a:rPr lang="en-US" altLang="en-US">
                <a:solidFill>
                  <a:schemeClr val="tx1"/>
                </a:solidFill>
              </a:rPr>
              <a:t> </a:t>
            </a:r>
            <a:r>
              <a:rPr lang="en-US" altLang="en-US"/>
              <a:t>podcast series helps senior executives understand changing business and economic conditions worldwide by offering concise, insightful perspectives on overall economic activity, consumer and CEO confidence, labor market and demographic trends, and productivity.</a:t>
            </a:r>
          </a:p>
          <a:p>
            <a:pPr marL="0" indent="0" algn="ctr" eaLnBrk="1" hangingPunct="1">
              <a:buFont typeface="Wingdings" pitchFamily="2" charset="2"/>
              <a:buNone/>
            </a:pPr>
            <a:br>
              <a:rPr lang="en-US" altLang="en-US"/>
            </a:br>
            <a:r>
              <a:rPr lang="en-US" altLang="en-US"/>
              <a:t>Click </a:t>
            </a:r>
            <a:r>
              <a:rPr lang="en-US" altLang="en-US">
                <a:hlinkClick r:id="rId3"/>
              </a:rPr>
              <a:t>here</a:t>
            </a:r>
            <a:r>
              <a:rPr lang="en-US" altLang="en-US"/>
              <a:t> for a complete listing of all of our Indications podcasts or </a:t>
            </a:r>
            <a:br>
              <a:rPr lang="en-US" altLang="en-US"/>
            </a:br>
            <a:r>
              <a:rPr lang="en-US" altLang="en-US"/>
              <a:t>check out our entire podcast lineup at </a:t>
            </a:r>
            <a:br>
              <a:rPr lang="en-US" altLang="en-US"/>
            </a:br>
            <a:r>
              <a:rPr lang="en-US" altLang="en-US" sz="2300">
                <a:hlinkClick r:id="rId4"/>
              </a:rPr>
              <a:t>www.conference-board.org/podcasts</a:t>
            </a:r>
            <a:r>
              <a:rPr lang="en-US" altLang="en-US" sz="2300"/>
              <a:t> </a:t>
            </a:r>
          </a:p>
        </p:txBody>
      </p:sp>
      <p:pic>
        <p:nvPicPr>
          <p:cNvPr id="24580" name="Picture 4">
            <a:extLst>
              <a:ext uri="{FF2B5EF4-FFF2-40B4-BE49-F238E27FC236}">
                <a16:creationId xmlns:a16="http://schemas.microsoft.com/office/drawing/2014/main" id="{19A811B9-78DE-4294-AD63-5C9AFF29230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3900" y="436563"/>
            <a:ext cx="3313113" cy="2892425"/>
          </a:xfrm>
          <a:prstGeom prst="rect">
            <a:avLst/>
          </a:prstGeom>
          <a:solidFill>
            <a:schemeClr val="tx1">
              <a:alpha val="96077"/>
            </a:schemeClr>
          </a:solidFill>
          <a:ln w="9525">
            <a:solidFill>
              <a:schemeClr val="tx1"/>
            </a:solid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Placeholder 2">
            <a:extLst>
              <a:ext uri="{FF2B5EF4-FFF2-40B4-BE49-F238E27FC236}">
                <a16:creationId xmlns:a16="http://schemas.microsoft.com/office/drawing/2014/main" id="{A7941542-6C3E-4A69-B18F-D2BE411732D9}"/>
              </a:ext>
            </a:extLst>
          </p:cNvPr>
          <p:cNvSpPr txBox="1">
            <a:spLocks/>
          </p:cNvSpPr>
          <p:nvPr/>
        </p:nvSpPr>
        <p:spPr bwMode="auto">
          <a:xfrm>
            <a:off x="623888" y="1084263"/>
            <a:ext cx="8240712"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600"/>
              </a:spcBef>
              <a:buClr>
                <a:schemeClr val="tx1"/>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1pPr>
            <a:lvl2pPr marL="742950" indent="-285750">
              <a:spcBef>
                <a:spcPts val="600"/>
              </a:spcBef>
              <a:buClr>
                <a:schemeClr val="tx1"/>
              </a:buClr>
              <a:buFont typeface="Wingdings" panose="05000000000000000000" pitchFamily="2" charset="2"/>
              <a:buChar char="ü"/>
              <a:defRPr>
                <a:solidFill>
                  <a:schemeClr val="tx2"/>
                </a:solidFill>
                <a:latin typeface="Arial" panose="020B0604020202020204" pitchFamily="34" charset="0"/>
                <a:cs typeface="Arial" panose="020B0604020202020204" pitchFamily="34" charset="0"/>
              </a:defRPr>
            </a:lvl2pPr>
            <a:lvl3pPr marL="1143000" indent="-228600">
              <a:spcBef>
                <a:spcPts val="600"/>
              </a:spcBef>
              <a:buClr>
                <a:schemeClr val="tx1"/>
              </a:buClr>
              <a:buFont typeface="Arial" panose="020B0604020202020204" pitchFamily="34" charset="0"/>
              <a:buChar char="–"/>
              <a:defRPr sz="1600">
                <a:solidFill>
                  <a:schemeClr val="tx2"/>
                </a:solidFill>
                <a:latin typeface="Arial" panose="020B0604020202020204" pitchFamily="34" charset="0"/>
                <a:cs typeface="Arial" panose="020B0604020202020204" pitchFamily="34" charset="0"/>
              </a:defRPr>
            </a:lvl3pPr>
            <a:lvl4pPr marL="16002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4pPr>
            <a:lvl5pPr marL="20574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5pPr>
            <a:lvl6pPr marL="25146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6pPr>
            <a:lvl7pPr marL="29718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7pPr>
            <a:lvl8pPr marL="34290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8pPr>
            <a:lvl9pPr marL="38862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9pPr>
          </a:lstStyle>
          <a:p>
            <a:pPr eaLnBrk="1" hangingPunct="1">
              <a:spcBef>
                <a:spcPct val="0"/>
              </a:spcBef>
              <a:buClr>
                <a:srgbClr val="0072B5"/>
              </a:buClr>
              <a:buFontTx/>
              <a:buNone/>
            </a:pPr>
            <a:endParaRPr lang="en-US" altLang="en-US">
              <a:solidFill>
                <a:srgbClr val="0072B5"/>
              </a:solidFill>
              <a:sym typeface="Arial" panose="020B0604020202020204" pitchFamily="34" charset="0"/>
            </a:endParaRPr>
          </a:p>
        </p:txBody>
      </p:sp>
      <p:sp>
        <p:nvSpPr>
          <p:cNvPr id="66563" name="TextBox 1">
            <a:extLst>
              <a:ext uri="{FF2B5EF4-FFF2-40B4-BE49-F238E27FC236}">
                <a16:creationId xmlns:a16="http://schemas.microsoft.com/office/drawing/2014/main" id="{FB10C700-F94B-4DF1-99FD-64E836A04CE7}"/>
              </a:ext>
            </a:extLst>
          </p:cNvPr>
          <p:cNvSpPr txBox="1">
            <a:spLocks noChangeArrowheads="1"/>
          </p:cNvSpPr>
          <p:nvPr/>
        </p:nvSpPr>
        <p:spPr bwMode="auto">
          <a:xfrm>
            <a:off x="279400" y="2141538"/>
            <a:ext cx="8585200" cy="23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tx1"/>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1pPr>
            <a:lvl2pPr marL="742950" indent="-285750">
              <a:spcBef>
                <a:spcPts val="600"/>
              </a:spcBef>
              <a:buClr>
                <a:schemeClr val="tx1"/>
              </a:buClr>
              <a:buFont typeface="Wingdings" panose="05000000000000000000" pitchFamily="2" charset="2"/>
              <a:buChar char="ü"/>
              <a:defRPr>
                <a:solidFill>
                  <a:schemeClr val="tx2"/>
                </a:solidFill>
                <a:latin typeface="Arial" panose="020B0604020202020204" pitchFamily="34" charset="0"/>
                <a:cs typeface="Arial" panose="020B0604020202020204" pitchFamily="34" charset="0"/>
              </a:defRPr>
            </a:lvl2pPr>
            <a:lvl3pPr marL="1143000" indent="-228600">
              <a:spcBef>
                <a:spcPts val="600"/>
              </a:spcBef>
              <a:buClr>
                <a:schemeClr val="tx1"/>
              </a:buClr>
              <a:buFont typeface="Arial" panose="020B0604020202020204" pitchFamily="34" charset="0"/>
              <a:buChar char="–"/>
              <a:defRPr sz="1600">
                <a:solidFill>
                  <a:schemeClr val="tx2"/>
                </a:solidFill>
                <a:latin typeface="Arial" panose="020B0604020202020204" pitchFamily="34" charset="0"/>
                <a:cs typeface="Arial" panose="020B0604020202020204" pitchFamily="34" charset="0"/>
              </a:defRPr>
            </a:lvl3pPr>
            <a:lvl4pPr marL="16002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4pPr>
            <a:lvl5pPr marL="20574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5pPr>
            <a:lvl6pPr marL="25146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6pPr>
            <a:lvl7pPr marL="29718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7pPr>
            <a:lvl8pPr marL="34290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8pPr>
            <a:lvl9pPr marL="38862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9pPr>
          </a:lstStyle>
          <a:p>
            <a:pPr algn="ctr" eaLnBrk="1" hangingPunct="1">
              <a:spcBef>
                <a:spcPct val="0"/>
              </a:spcBef>
              <a:buClr>
                <a:srgbClr val="0072B5"/>
              </a:buClr>
              <a:buFont typeface="Wingdings" panose="05000000000000000000" pitchFamily="2" charset="2"/>
              <a:buNone/>
            </a:pPr>
            <a:r>
              <a:rPr lang="en-US" altLang="en-US" sz="2400" b="1">
                <a:solidFill>
                  <a:schemeClr val="tx1"/>
                </a:solidFill>
              </a:rPr>
              <a:t>…And explore all of our resources on COVID-19 and its impact on business and the economy</a:t>
            </a:r>
            <a:br>
              <a:rPr lang="en-US" altLang="en-US" b="1"/>
            </a:br>
            <a:br>
              <a:rPr lang="en-US" altLang="en-US"/>
            </a:br>
            <a:r>
              <a:rPr lang="en-US" altLang="en-US"/>
              <a:t>The Conference Board has gathered insights and learnings from our thought leaders and member network which we hope will be helpful as you formulate, implement and manage your own crisis response.</a:t>
            </a:r>
            <a:br>
              <a:rPr lang="en-US" altLang="en-US" sz="2200">
                <a:solidFill>
                  <a:srgbClr val="0072B5"/>
                </a:solidFill>
              </a:rPr>
            </a:br>
            <a:endParaRPr lang="en-US" altLang="en-US" sz="1800">
              <a:solidFill>
                <a:srgbClr val="0072B5"/>
              </a:solidFill>
            </a:endParaRPr>
          </a:p>
        </p:txBody>
      </p:sp>
      <p:pic>
        <p:nvPicPr>
          <p:cNvPr id="66564" name="Picture 2" descr="A close up of a logo&#10;&#10;Description automatically generated">
            <a:extLst>
              <a:ext uri="{FF2B5EF4-FFF2-40B4-BE49-F238E27FC236}">
                <a16:creationId xmlns:a16="http://schemas.microsoft.com/office/drawing/2014/main" id="{DFBCFF0E-DEFD-4A44-9B74-C8DA494B7F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5" name="Rectangle 5">
            <a:extLst>
              <a:ext uri="{FF2B5EF4-FFF2-40B4-BE49-F238E27FC236}">
                <a16:creationId xmlns:a16="http://schemas.microsoft.com/office/drawing/2014/main" id="{6B5C311B-2AED-491A-8A87-61BEDA28B94A}"/>
              </a:ext>
            </a:extLst>
          </p:cNvPr>
          <p:cNvSpPr>
            <a:spLocks noChangeArrowheads="1"/>
          </p:cNvSpPr>
          <p:nvPr/>
        </p:nvSpPr>
        <p:spPr bwMode="auto">
          <a:xfrm>
            <a:off x="71438" y="4654550"/>
            <a:ext cx="90725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tx1"/>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1pPr>
            <a:lvl2pPr marL="742950" indent="-285750">
              <a:spcBef>
                <a:spcPts val="600"/>
              </a:spcBef>
              <a:buClr>
                <a:schemeClr val="tx1"/>
              </a:buClr>
              <a:buFont typeface="Wingdings" panose="05000000000000000000" pitchFamily="2" charset="2"/>
              <a:buChar char="ü"/>
              <a:defRPr>
                <a:solidFill>
                  <a:schemeClr val="tx2"/>
                </a:solidFill>
                <a:latin typeface="Arial" panose="020B0604020202020204" pitchFamily="34" charset="0"/>
                <a:cs typeface="Arial" panose="020B0604020202020204" pitchFamily="34" charset="0"/>
              </a:defRPr>
            </a:lvl2pPr>
            <a:lvl3pPr marL="1143000" indent="-228600">
              <a:spcBef>
                <a:spcPts val="600"/>
              </a:spcBef>
              <a:buClr>
                <a:schemeClr val="tx1"/>
              </a:buClr>
              <a:buFont typeface="Arial" panose="020B0604020202020204" pitchFamily="34" charset="0"/>
              <a:buChar char="–"/>
              <a:defRPr sz="1600">
                <a:solidFill>
                  <a:schemeClr val="tx2"/>
                </a:solidFill>
                <a:latin typeface="Arial" panose="020B0604020202020204" pitchFamily="34" charset="0"/>
                <a:cs typeface="Arial" panose="020B0604020202020204" pitchFamily="34" charset="0"/>
              </a:defRPr>
            </a:lvl3pPr>
            <a:lvl4pPr marL="16002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4pPr>
            <a:lvl5pPr marL="20574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5pPr>
            <a:lvl6pPr marL="25146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6pPr>
            <a:lvl7pPr marL="29718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7pPr>
            <a:lvl8pPr marL="34290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8pPr>
            <a:lvl9pPr marL="38862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9pPr>
          </a:lstStyle>
          <a:p>
            <a:pPr algn="ctr" eaLnBrk="1" hangingPunct="1">
              <a:spcBef>
                <a:spcPct val="0"/>
              </a:spcBef>
              <a:buClr>
                <a:srgbClr val="0072B5"/>
              </a:buClr>
              <a:buFontTx/>
              <a:buNone/>
            </a:pPr>
            <a:r>
              <a:rPr lang="en-US" altLang="en-US" sz="2400">
                <a:solidFill>
                  <a:srgbClr val="595A5C"/>
                </a:solidFill>
              </a:rPr>
              <a:t>Explore all of these resources on our website at </a:t>
            </a:r>
            <a:br>
              <a:rPr lang="en-US" altLang="en-US" sz="2400">
                <a:solidFill>
                  <a:srgbClr val="595A5C"/>
                </a:solidFill>
              </a:rPr>
            </a:br>
            <a:r>
              <a:rPr lang="en-US" altLang="en-US" sz="2400">
                <a:solidFill>
                  <a:schemeClr val="tx1"/>
                </a:solidFill>
                <a:hlinkClick r:id="rId4"/>
              </a:rPr>
              <a:t>https://www.conference-board.org/topics/natural-disasters-pandemics</a:t>
            </a:r>
            <a:r>
              <a:rPr lang="en-US" altLang="en-US" sz="2400">
                <a:solidFill>
                  <a:schemeClr val="tx1"/>
                </a:solidFill>
              </a:rPr>
              <a:t>.</a:t>
            </a:r>
            <a:endParaRPr lang="en-US" altLang="en-US" sz="2400">
              <a:solidFill>
                <a:srgbClr val="0072B5"/>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Placeholder 6">
            <a:extLst>
              <a:ext uri="{FF2B5EF4-FFF2-40B4-BE49-F238E27FC236}">
                <a16:creationId xmlns:a16="http://schemas.microsoft.com/office/drawing/2014/main" id="{78A72318-BD7E-4591-A87E-7F059F021F32}"/>
              </a:ext>
            </a:extLst>
          </p:cNvPr>
          <p:cNvSpPr txBox="1">
            <a:spLocks noChangeArrowheads="1"/>
          </p:cNvSpPr>
          <p:nvPr/>
        </p:nvSpPr>
        <p:spPr bwMode="auto">
          <a:xfrm>
            <a:off x="696913" y="628650"/>
            <a:ext cx="8024812"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dirty="0"/>
              <a:t>Today’s Speaker</a:t>
            </a:r>
          </a:p>
        </p:txBody>
      </p:sp>
      <p:sp>
        <p:nvSpPr>
          <p:cNvPr id="130053" name="Rectangle 20">
            <a:extLst>
              <a:ext uri="{FF2B5EF4-FFF2-40B4-BE49-F238E27FC236}">
                <a16:creationId xmlns:a16="http://schemas.microsoft.com/office/drawing/2014/main" id="{5E7A44A4-1F49-49D6-8FF6-402D186B8816}"/>
              </a:ext>
            </a:extLst>
          </p:cNvPr>
          <p:cNvSpPr>
            <a:spLocks noChangeArrowheads="1"/>
          </p:cNvSpPr>
          <p:nvPr/>
        </p:nvSpPr>
        <p:spPr bwMode="auto">
          <a:xfrm>
            <a:off x="2239963" y="1814513"/>
            <a:ext cx="2547938" cy="172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dirty="0">
                <a:solidFill>
                  <a:srgbClr val="0070C0"/>
                </a:solidFill>
              </a:rPr>
              <a:t>Elizabeth Crofoot</a:t>
            </a:r>
            <a:br>
              <a:rPr lang="en-US" altLang="en-US" sz="1400" dirty="0">
                <a:solidFill>
                  <a:srgbClr val="0070C0"/>
                </a:solidFill>
              </a:rPr>
            </a:br>
            <a:r>
              <a:rPr lang="en-US" altLang="en-US" dirty="0">
                <a:solidFill>
                  <a:schemeClr val="tx2"/>
                </a:solidFill>
              </a:rPr>
              <a:t>Senior Economist, </a:t>
            </a:r>
            <a:br>
              <a:rPr lang="en-US" altLang="en-US" dirty="0">
                <a:solidFill>
                  <a:schemeClr val="tx2"/>
                </a:solidFill>
              </a:rPr>
            </a:br>
            <a:r>
              <a:rPr lang="en-US" altLang="en-US" dirty="0">
                <a:solidFill>
                  <a:schemeClr val="tx2"/>
                </a:solidFill>
              </a:rPr>
              <a:t>Labor Markets</a:t>
            </a:r>
            <a:br>
              <a:rPr lang="en-US" altLang="en-US" dirty="0"/>
            </a:br>
            <a:r>
              <a:rPr lang="en-US" altLang="en-US" b="1" i="1" dirty="0">
                <a:solidFill>
                  <a:srgbClr val="595A5C"/>
                </a:solidFill>
              </a:rPr>
              <a:t>The Conference Board</a:t>
            </a:r>
            <a:endParaRPr lang="en-US" altLang="en-US" dirty="0">
              <a:solidFill>
                <a:srgbClr val="595A5C"/>
              </a:solidFill>
            </a:endParaRPr>
          </a:p>
          <a:p>
            <a:pPr eaLnBrk="1" hangingPunct="1"/>
            <a:endParaRPr lang="en-US" altLang="en-US" sz="1600" dirty="0">
              <a:solidFill>
                <a:srgbClr val="595A5C"/>
              </a:solidFill>
            </a:endParaRPr>
          </a:p>
        </p:txBody>
      </p:sp>
      <p:pic>
        <p:nvPicPr>
          <p:cNvPr id="130056" name="Picture 12" descr="Elizabeth Crofoot">
            <a:extLst>
              <a:ext uri="{FF2B5EF4-FFF2-40B4-BE49-F238E27FC236}">
                <a16:creationId xmlns:a16="http://schemas.microsoft.com/office/drawing/2014/main" id="{2C56DFD0-4313-42B7-975A-1B0B8C70EA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913" y="1811338"/>
            <a:ext cx="154305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5762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3642F29-F0DE-431F-AD69-D5A63CAFEAFE}"/>
              </a:ext>
            </a:extLst>
          </p:cNvPr>
          <p:cNvSpPr/>
          <p:nvPr/>
        </p:nvSpPr>
        <p:spPr>
          <a:xfrm>
            <a:off x="0" y="9939"/>
            <a:ext cx="9144000" cy="6423660"/>
          </a:xfrm>
          <a:prstGeom prst="rect">
            <a:avLst/>
          </a:prstGeom>
          <a:gradFill>
            <a:gsLst>
              <a:gs pos="0">
                <a:srgbClr val="3BB4FF"/>
              </a:gs>
              <a:gs pos="100000">
                <a:srgbClr val="0086D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Rectangle 13">
            <a:extLst>
              <a:ext uri="{FF2B5EF4-FFF2-40B4-BE49-F238E27FC236}">
                <a16:creationId xmlns:a16="http://schemas.microsoft.com/office/drawing/2014/main" id="{1363C3C3-ED01-41D6-A822-2E4A4B1D4431}"/>
              </a:ext>
            </a:extLst>
          </p:cNvPr>
          <p:cNvSpPr/>
          <p:nvPr/>
        </p:nvSpPr>
        <p:spPr>
          <a:xfrm>
            <a:off x="-1" y="9939"/>
            <a:ext cx="4043266" cy="6423660"/>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14">
            <a:extLst>
              <a:ext uri="{FF2B5EF4-FFF2-40B4-BE49-F238E27FC236}">
                <a16:creationId xmlns:a16="http://schemas.microsoft.com/office/drawing/2014/main" id="{6ABCF498-1C57-451A-8D3D-E34B6DBDE1AC}"/>
              </a:ext>
            </a:extLst>
          </p:cNvPr>
          <p:cNvSpPr>
            <a:spLocks noChangeArrowheads="1"/>
          </p:cNvSpPr>
          <p:nvPr/>
        </p:nvSpPr>
        <p:spPr bwMode="auto">
          <a:xfrm>
            <a:off x="4300049" y="2584671"/>
            <a:ext cx="4187825" cy="1865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tx1"/>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1pPr>
            <a:lvl2pPr marL="742950" indent="-285750">
              <a:spcBef>
                <a:spcPts val="600"/>
              </a:spcBef>
              <a:buClr>
                <a:schemeClr val="tx1"/>
              </a:buClr>
              <a:buFont typeface="Wingdings" panose="05000000000000000000" pitchFamily="2" charset="2"/>
              <a:buChar char="ü"/>
              <a:defRPr>
                <a:solidFill>
                  <a:schemeClr val="tx2"/>
                </a:solidFill>
                <a:latin typeface="Arial" panose="020B0604020202020204" pitchFamily="34" charset="0"/>
                <a:cs typeface="Arial" panose="020B0604020202020204" pitchFamily="34" charset="0"/>
              </a:defRPr>
            </a:lvl2pPr>
            <a:lvl3pPr marL="1143000" indent="-228600">
              <a:spcBef>
                <a:spcPts val="600"/>
              </a:spcBef>
              <a:buClr>
                <a:schemeClr val="tx1"/>
              </a:buClr>
              <a:buFont typeface="Arial" panose="020B0604020202020204" pitchFamily="34" charset="0"/>
              <a:buChar char="–"/>
              <a:defRPr sz="1600">
                <a:solidFill>
                  <a:schemeClr val="tx2"/>
                </a:solidFill>
                <a:latin typeface="Arial" panose="020B0604020202020204" pitchFamily="34" charset="0"/>
                <a:cs typeface="Arial" panose="020B0604020202020204" pitchFamily="34" charset="0"/>
              </a:defRPr>
            </a:lvl3pPr>
            <a:lvl4pPr marL="16002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4pPr>
            <a:lvl5pPr marL="20574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5pPr>
            <a:lvl6pPr marL="25146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6pPr>
            <a:lvl7pPr marL="29718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7pPr>
            <a:lvl8pPr marL="34290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8pPr>
            <a:lvl9pPr marL="38862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9pPr>
          </a:lstStyle>
          <a:p>
            <a:pPr>
              <a:lnSpc>
                <a:spcPct val="80000"/>
              </a:lnSpc>
              <a:spcBef>
                <a:spcPct val="0"/>
              </a:spcBef>
              <a:buClrTx/>
              <a:buFontTx/>
              <a:buNone/>
            </a:pPr>
            <a:r>
              <a:rPr lang="en-US" altLang="en-US" sz="4800" dirty="0">
                <a:solidFill>
                  <a:srgbClr val="FFFFFF"/>
                </a:solidFill>
              </a:rPr>
              <a:t>COVID-19 Impact on Women</a:t>
            </a:r>
          </a:p>
        </p:txBody>
      </p:sp>
    </p:spTree>
    <p:extLst>
      <p:ext uri="{BB962C8B-B14F-4D97-AF65-F5344CB8AC3E}">
        <p14:creationId xmlns:p14="http://schemas.microsoft.com/office/powerpoint/2010/main" val="68405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52CB8-BB55-4C49-9133-9E267FF9C13D}"/>
              </a:ext>
            </a:extLst>
          </p:cNvPr>
          <p:cNvSpPr>
            <a:spLocks noGrp="1"/>
          </p:cNvSpPr>
          <p:nvPr>
            <p:ph type="title"/>
          </p:nvPr>
        </p:nvSpPr>
        <p:spPr/>
        <p:txBody>
          <a:bodyPr/>
          <a:lstStyle/>
          <a:p>
            <a:r>
              <a:rPr lang="en-US" dirty="0"/>
              <a:t>The “She-cession”: COVID-19 Impact on Female Labor Force</a:t>
            </a:r>
          </a:p>
        </p:txBody>
      </p:sp>
      <p:sp>
        <p:nvSpPr>
          <p:cNvPr id="3" name="Content Placeholder 2">
            <a:extLst>
              <a:ext uri="{FF2B5EF4-FFF2-40B4-BE49-F238E27FC236}">
                <a16:creationId xmlns:a16="http://schemas.microsoft.com/office/drawing/2014/main" id="{07115B0C-FF74-4EDF-88CB-09AEABEA87BF}"/>
              </a:ext>
            </a:extLst>
          </p:cNvPr>
          <p:cNvSpPr>
            <a:spLocks noGrp="1"/>
          </p:cNvSpPr>
          <p:nvPr>
            <p:ph idx="1"/>
          </p:nvPr>
        </p:nvSpPr>
        <p:spPr>
          <a:xfrm>
            <a:off x="673100" y="1559989"/>
            <a:ext cx="8024812" cy="4525962"/>
          </a:xfrm>
        </p:spPr>
        <p:txBody>
          <a:bodyPr/>
          <a:lstStyle/>
          <a:p>
            <a:r>
              <a:rPr lang="en-US" dirty="0"/>
              <a:t>Women are heavily concentrated in </a:t>
            </a:r>
            <a:r>
              <a:rPr lang="en-US" dirty="0">
                <a:solidFill>
                  <a:schemeClr val="tx1"/>
                </a:solidFill>
              </a:rPr>
              <a:t>COVID-19 affected industries</a:t>
            </a:r>
          </a:p>
          <a:p>
            <a:r>
              <a:rPr lang="en-US" dirty="0"/>
              <a:t>Three groups of women have been most impacted:</a:t>
            </a:r>
          </a:p>
          <a:p>
            <a:pPr lvl="1"/>
            <a:r>
              <a:rPr lang="en-US" dirty="0">
                <a:solidFill>
                  <a:schemeClr val="tx1"/>
                </a:solidFill>
              </a:rPr>
              <a:t>Mothers</a:t>
            </a:r>
            <a:r>
              <a:rPr lang="en-US" dirty="0"/>
              <a:t>, especially of young children</a:t>
            </a:r>
          </a:p>
          <a:p>
            <a:pPr lvl="1"/>
            <a:r>
              <a:rPr lang="en-US" dirty="0"/>
              <a:t>Women in </a:t>
            </a:r>
            <a:r>
              <a:rPr lang="en-US" dirty="0">
                <a:solidFill>
                  <a:schemeClr val="tx1"/>
                </a:solidFill>
              </a:rPr>
              <a:t>senior level</a:t>
            </a:r>
            <a:r>
              <a:rPr lang="en-US" dirty="0"/>
              <a:t> positions</a:t>
            </a:r>
          </a:p>
          <a:p>
            <a:pPr lvl="1"/>
            <a:r>
              <a:rPr lang="en-US" dirty="0">
                <a:solidFill>
                  <a:schemeClr val="tx1"/>
                </a:solidFill>
              </a:rPr>
              <a:t>Minority women</a:t>
            </a:r>
            <a:r>
              <a:rPr lang="en-US" dirty="0"/>
              <a:t>, especially blacks and Latinas, who are more likely to be sole earner head of households</a:t>
            </a:r>
          </a:p>
          <a:p>
            <a:r>
              <a:rPr lang="en-US" dirty="0"/>
              <a:t>Women’s patchwork of </a:t>
            </a:r>
            <a:r>
              <a:rPr lang="en-US" dirty="0">
                <a:solidFill>
                  <a:schemeClr val="tx1"/>
                </a:solidFill>
              </a:rPr>
              <a:t>childcare has fallen apart</a:t>
            </a:r>
          </a:p>
          <a:p>
            <a:pPr lvl="1"/>
            <a:r>
              <a:rPr lang="en-US" dirty="0"/>
              <a:t>Day cares, after-school programs, (older) relatives</a:t>
            </a:r>
          </a:p>
          <a:p>
            <a:r>
              <a:rPr lang="en-US" dirty="0"/>
              <a:t>Women have taken on a </a:t>
            </a:r>
            <a:r>
              <a:rPr lang="en-US" dirty="0">
                <a:solidFill>
                  <a:schemeClr val="tx1"/>
                </a:solidFill>
              </a:rPr>
              <a:t>greater share of childcare and home responsibilities</a:t>
            </a:r>
            <a:r>
              <a:rPr lang="en-US" dirty="0"/>
              <a:t> than men</a:t>
            </a:r>
          </a:p>
          <a:p>
            <a:r>
              <a:rPr lang="en-US" dirty="0"/>
              <a:t>Stepping out or back from the workforce threatens to </a:t>
            </a:r>
            <a:r>
              <a:rPr lang="en-US" dirty="0">
                <a:solidFill>
                  <a:schemeClr val="tx1"/>
                </a:solidFill>
              </a:rPr>
              <a:t>reverse women’s progress</a:t>
            </a:r>
            <a:r>
              <a:rPr lang="en-US" dirty="0"/>
              <a:t> during the recent historic economic expansion</a:t>
            </a:r>
          </a:p>
          <a:p>
            <a:pPr lvl="1"/>
            <a:r>
              <a:rPr lang="en-US" dirty="0"/>
              <a:t>Widen wage gaps, lower income and savings, reduce senior level representation</a:t>
            </a:r>
          </a:p>
          <a:p>
            <a:endParaRPr lang="en-US" dirty="0"/>
          </a:p>
        </p:txBody>
      </p:sp>
    </p:spTree>
    <p:extLst>
      <p:ext uri="{BB962C8B-B14F-4D97-AF65-F5344CB8AC3E}">
        <p14:creationId xmlns:p14="http://schemas.microsoft.com/office/powerpoint/2010/main" val="657130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8265F628-411A-4246-912A-ED998F83A72B}"/>
              </a:ext>
            </a:extLst>
          </p:cNvPr>
          <p:cNvSpPr txBox="1">
            <a:spLocks/>
          </p:cNvSpPr>
          <p:nvPr/>
        </p:nvSpPr>
        <p:spPr bwMode="auto">
          <a:xfrm>
            <a:off x="1179283" y="1473216"/>
            <a:ext cx="6785436" cy="280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Clr>
                <a:schemeClr val="tx1"/>
              </a:buClr>
            </a:pPr>
            <a:r>
              <a:rPr lang="en-US" altLang="en-US" sz="1600" dirty="0">
                <a:solidFill>
                  <a:schemeClr val="tx2"/>
                </a:solidFill>
                <a:ea typeface="MS PGothic" panose="020B0600070205080204" pitchFamily="34" charset="-128"/>
              </a:rPr>
              <a:t>Share of women in employment for selected occupations, 2019</a:t>
            </a:r>
          </a:p>
        </p:txBody>
      </p:sp>
      <p:sp>
        <p:nvSpPr>
          <p:cNvPr id="7" name="Picture Placeholder 7">
            <a:extLst>
              <a:ext uri="{FF2B5EF4-FFF2-40B4-BE49-F238E27FC236}">
                <a16:creationId xmlns:a16="http://schemas.microsoft.com/office/drawing/2014/main" id="{87CD0815-5F31-4DCB-BDFB-2C6557EEC766}"/>
              </a:ext>
            </a:extLst>
          </p:cNvPr>
          <p:cNvSpPr txBox="1">
            <a:spLocks/>
          </p:cNvSpPr>
          <p:nvPr/>
        </p:nvSpPr>
        <p:spPr bwMode="auto">
          <a:xfrm>
            <a:off x="1179282" y="6259934"/>
            <a:ext cx="6785436" cy="162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Clr>
                <a:schemeClr val="tx1"/>
              </a:buClr>
            </a:pPr>
            <a:r>
              <a:rPr lang="en-US" altLang="en-US" sz="1000" dirty="0">
                <a:solidFill>
                  <a:schemeClr val="tx2"/>
                </a:solidFill>
              </a:rPr>
              <a:t>Source: US Bureau of Labor Statistics</a:t>
            </a:r>
          </a:p>
          <a:p>
            <a:pPr>
              <a:buClr>
                <a:schemeClr val="tx1"/>
              </a:buClr>
            </a:pPr>
            <a:endParaRPr lang="en-US" altLang="en-US" sz="1000" dirty="0">
              <a:solidFill>
                <a:schemeClr val="tx2"/>
              </a:solidFill>
            </a:endParaRPr>
          </a:p>
        </p:txBody>
      </p:sp>
      <p:sp>
        <p:nvSpPr>
          <p:cNvPr id="8" name="Title 1">
            <a:extLst>
              <a:ext uri="{FF2B5EF4-FFF2-40B4-BE49-F238E27FC236}">
                <a16:creationId xmlns:a16="http://schemas.microsoft.com/office/drawing/2014/main" id="{B1E0450B-761C-4BE2-9F85-9F241921F60E}"/>
              </a:ext>
            </a:extLst>
          </p:cNvPr>
          <p:cNvSpPr txBox="1">
            <a:spLocks/>
          </p:cNvSpPr>
          <p:nvPr/>
        </p:nvSpPr>
        <p:spPr bwMode="auto">
          <a:xfrm>
            <a:off x="655933" y="258409"/>
            <a:ext cx="80137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400">
                <a:solidFill>
                  <a:schemeClr val="tx1"/>
                </a:solidFill>
                <a:latin typeface="Arial" charset="0"/>
                <a:cs typeface="Arial" charset="0"/>
              </a:defRPr>
            </a:lvl2pPr>
            <a:lvl3pPr algn="l" rtl="0" eaLnBrk="0" fontAlgn="base" hangingPunct="0">
              <a:spcBef>
                <a:spcPct val="0"/>
              </a:spcBef>
              <a:spcAft>
                <a:spcPct val="0"/>
              </a:spcAft>
              <a:defRPr sz="2400">
                <a:solidFill>
                  <a:schemeClr val="tx1"/>
                </a:solidFill>
                <a:latin typeface="Arial" charset="0"/>
                <a:cs typeface="Arial" charset="0"/>
              </a:defRPr>
            </a:lvl3pPr>
            <a:lvl4pPr algn="l" rtl="0" eaLnBrk="0" fontAlgn="base" hangingPunct="0">
              <a:spcBef>
                <a:spcPct val="0"/>
              </a:spcBef>
              <a:spcAft>
                <a:spcPct val="0"/>
              </a:spcAft>
              <a:defRPr sz="2400">
                <a:solidFill>
                  <a:schemeClr val="tx1"/>
                </a:solidFill>
                <a:latin typeface="Arial" charset="0"/>
                <a:cs typeface="Arial" charset="0"/>
              </a:defRPr>
            </a:lvl4pPr>
            <a:lvl5pPr algn="l" rtl="0" eaLnBrk="0" fontAlgn="base" hangingPunct="0">
              <a:spcBef>
                <a:spcPct val="0"/>
              </a:spcBef>
              <a:spcAft>
                <a:spcPct val="0"/>
              </a:spcAft>
              <a:defRPr sz="2400">
                <a:solidFill>
                  <a:schemeClr val="tx1"/>
                </a:solidFill>
                <a:latin typeface="Arial" charset="0"/>
                <a:cs typeface="Arial" charset="0"/>
              </a:defRPr>
            </a:lvl5pPr>
            <a:lvl6pPr marL="457200" algn="l" rtl="0" eaLnBrk="1" fontAlgn="base" hangingPunct="1">
              <a:spcBef>
                <a:spcPct val="0"/>
              </a:spcBef>
              <a:spcAft>
                <a:spcPct val="0"/>
              </a:spcAft>
              <a:defRPr sz="2400">
                <a:solidFill>
                  <a:schemeClr val="tx1"/>
                </a:solidFill>
                <a:latin typeface="Arial" charset="0"/>
                <a:cs typeface="Arial" charset="0"/>
              </a:defRPr>
            </a:lvl6pPr>
            <a:lvl7pPr marL="914400" algn="l" rtl="0" eaLnBrk="1" fontAlgn="base" hangingPunct="1">
              <a:spcBef>
                <a:spcPct val="0"/>
              </a:spcBef>
              <a:spcAft>
                <a:spcPct val="0"/>
              </a:spcAft>
              <a:defRPr sz="2400">
                <a:solidFill>
                  <a:schemeClr val="tx1"/>
                </a:solidFill>
                <a:latin typeface="Arial" charset="0"/>
                <a:cs typeface="Arial" charset="0"/>
              </a:defRPr>
            </a:lvl7pPr>
            <a:lvl8pPr marL="1371600" algn="l" rtl="0" eaLnBrk="1" fontAlgn="base" hangingPunct="1">
              <a:spcBef>
                <a:spcPct val="0"/>
              </a:spcBef>
              <a:spcAft>
                <a:spcPct val="0"/>
              </a:spcAft>
              <a:defRPr sz="2400">
                <a:solidFill>
                  <a:schemeClr val="tx1"/>
                </a:solidFill>
                <a:latin typeface="Arial" charset="0"/>
                <a:cs typeface="Arial" charset="0"/>
              </a:defRPr>
            </a:lvl8pPr>
            <a:lvl9pPr marL="1828800" algn="l" rtl="0" eaLnBrk="1" fontAlgn="base" hangingPunct="1">
              <a:spcBef>
                <a:spcPct val="0"/>
              </a:spcBef>
              <a:spcAft>
                <a:spcPct val="0"/>
              </a:spcAft>
              <a:defRPr sz="2400">
                <a:solidFill>
                  <a:schemeClr val="tx1"/>
                </a:solidFill>
                <a:latin typeface="Arial" charset="0"/>
                <a:cs typeface="Arial" charset="0"/>
              </a:defRPr>
            </a:lvl9pPr>
          </a:lstStyle>
          <a:p>
            <a:r>
              <a:rPr lang="en-US" dirty="0"/>
              <a:t>A “gendered” workforce means women are concentrated in lower-wage and service-oriented jobs most impacted by social distancing</a:t>
            </a:r>
          </a:p>
        </p:txBody>
      </p:sp>
      <p:pic>
        <p:nvPicPr>
          <p:cNvPr id="5" name="Picture 4">
            <a:extLst>
              <a:ext uri="{FF2B5EF4-FFF2-40B4-BE49-F238E27FC236}">
                <a16:creationId xmlns:a16="http://schemas.microsoft.com/office/drawing/2014/main" id="{44E632EC-6341-49EE-A38B-67D017800D14}"/>
              </a:ext>
            </a:extLst>
          </p:cNvPr>
          <p:cNvPicPr>
            <a:picLocks noChangeAspect="1"/>
          </p:cNvPicPr>
          <p:nvPr/>
        </p:nvPicPr>
        <p:blipFill rotWithShape="1">
          <a:blip r:embed="rId3"/>
          <a:srcRect b="1501"/>
          <a:stretch/>
        </p:blipFill>
        <p:spPr>
          <a:xfrm>
            <a:off x="1093930" y="1684135"/>
            <a:ext cx="6956139" cy="45758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AB5F9-1C7E-43CD-BE7D-CCC8BC606EC4}"/>
              </a:ext>
            </a:extLst>
          </p:cNvPr>
          <p:cNvSpPr>
            <a:spLocks noGrp="1"/>
          </p:cNvSpPr>
          <p:nvPr>
            <p:ph type="title"/>
          </p:nvPr>
        </p:nvSpPr>
        <p:spPr/>
        <p:txBody>
          <a:bodyPr/>
          <a:lstStyle/>
          <a:p>
            <a:r>
              <a:rPr lang="en-US" dirty="0"/>
              <a:t>Unemployment rates for women that are on par with rates for men mask millions of workforce exits</a:t>
            </a:r>
          </a:p>
        </p:txBody>
      </p:sp>
      <p:sp>
        <p:nvSpPr>
          <p:cNvPr id="6" name="Picture Placeholder 7">
            <a:extLst>
              <a:ext uri="{FF2B5EF4-FFF2-40B4-BE49-F238E27FC236}">
                <a16:creationId xmlns:a16="http://schemas.microsoft.com/office/drawing/2014/main" id="{8A36CC21-3999-40E0-9BAB-B2DFA6354950}"/>
              </a:ext>
            </a:extLst>
          </p:cNvPr>
          <p:cNvSpPr txBox="1">
            <a:spLocks/>
          </p:cNvSpPr>
          <p:nvPr/>
        </p:nvSpPr>
        <p:spPr bwMode="auto">
          <a:xfrm>
            <a:off x="668338" y="1400175"/>
            <a:ext cx="8158162"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600"/>
              </a:spcBef>
              <a:buClr>
                <a:schemeClr val="tx1"/>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1pPr>
            <a:lvl2pPr marL="742950" indent="-285750">
              <a:spcBef>
                <a:spcPts val="600"/>
              </a:spcBef>
              <a:buClr>
                <a:schemeClr val="tx1"/>
              </a:buClr>
              <a:buFont typeface="Wingdings" panose="05000000000000000000" pitchFamily="2" charset="2"/>
              <a:buChar char="ü"/>
              <a:defRPr>
                <a:solidFill>
                  <a:schemeClr val="tx2"/>
                </a:solidFill>
                <a:latin typeface="Arial" panose="020B0604020202020204" pitchFamily="34" charset="0"/>
                <a:cs typeface="Arial" panose="020B0604020202020204" pitchFamily="34" charset="0"/>
              </a:defRPr>
            </a:lvl2pPr>
            <a:lvl3pPr marL="1143000" indent="-228600">
              <a:spcBef>
                <a:spcPts val="600"/>
              </a:spcBef>
              <a:buClr>
                <a:schemeClr val="tx1"/>
              </a:buClr>
              <a:buFont typeface="Arial" panose="020B0604020202020204" pitchFamily="34" charset="0"/>
              <a:buChar char="–"/>
              <a:defRPr sz="1600">
                <a:solidFill>
                  <a:schemeClr val="tx2"/>
                </a:solidFill>
                <a:latin typeface="Arial" panose="020B0604020202020204" pitchFamily="34" charset="0"/>
                <a:cs typeface="Arial" panose="020B0604020202020204" pitchFamily="34" charset="0"/>
              </a:defRPr>
            </a:lvl3pPr>
            <a:lvl4pPr marL="16002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4pPr>
            <a:lvl5pPr marL="20574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5pPr>
            <a:lvl6pPr marL="25146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6pPr>
            <a:lvl7pPr marL="29718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7pPr>
            <a:lvl8pPr marL="34290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8pPr>
            <a:lvl9pPr marL="38862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9pPr>
          </a:lstStyle>
          <a:p>
            <a:pPr>
              <a:spcBef>
                <a:spcPct val="0"/>
              </a:spcBef>
              <a:buFontTx/>
              <a:buNone/>
            </a:pPr>
            <a:r>
              <a:rPr lang="en-US" altLang="en-US" sz="1600">
                <a:ea typeface="MS PGothic" panose="020B0600070205080204" pitchFamily="34" charset="-128"/>
              </a:rPr>
              <a:t>Unemployment rates by demographic group</a:t>
            </a:r>
          </a:p>
        </p:txBody>
      </p:sp>
      <p:sp>
        <p:nvSpPr>
          <p:cNvPr id="7" name="Picture Placeholder 7">
            <a:extLst>
              <a:ext uri="{FF2B5EF4-FFF2-40B4-BE49-F238E27FC236}">
                <a16:creationId xmlns:a16="http://schemas.microsoft.com/office/drawing/2014/main" id="{F8E21227-7237-4352-AA53-29E8838E6E34}"/>
              </a:ext>
            </a:extLst>
          </p:cNvPr>
          <p:cNvSpPr txBox="1">
            <a:spLocks/>
          </p:cNvSpPr>
          <p:nvPr/>
        </p:nvSpPr>
        <p:spPr bwMode="auto">
          <a:xfrm>
            <a:off x="668338" y="6113789"/>
            <a:ext cx="8158162"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600"/>
              </a:spcBef>
              <a:buClr>
                <a:schemeClr val="tx1"/>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1pPr>
            <a:lvl2pPr marL="742950" indent="-285750">
              <a:spcBef>
                <a:spcPts val="600"/>
              </a:spcBef>
              <a:buClr>
                <a:schemeClr val="tx1"/>
              </a:buClr>
              <a:buFont typeface="Wingdings" panose="05000000000000000000" pitchFamily="2" charset="2"/>
              <a:buChar char="ü"/>
              <a:defRPr>
                <a:solidFill>
                  <a:schemeClr val="tx2"/>
                </a:solidFill>
                <a:latin typeface="Arial" panose="020B0604020202020204" pitchFamily="34" charset="0"/>
                <a:cs typeface="Arial" panose="020B0604020202020204" pitchFamily="34" charset="0"/>
              </a:defRPr>
            </a:lvl2pPr>
            <a:lvl3pPr marL="1143000" indent="-228600">
              <a:spcBef>
                <a:spcPts val="600"/>
              </a:spcBef>
              <a:buClr>
                <a:schemeClr val="tx1"/>
              </a:buClr>
              <a:buFont typeface="Arial" panose="020B0604020202020204" pitchFamily="34" charset="0"/>
              <a:buChar char="–"/>
              <a:defRPr sz="1600">
                <a:solidFill>
                  <a:schemeClr val="tx2"/>
                </a:solidFill>
                <a:latin typeface="Arial" panose="020B0604020202020204" pitchFamily="34" charset="0"/>
                <a:cs typeface="Arial" panose="020B0604020202020204" pitchFamily="34" charset="0"/>
              </a:defRPr>
            </a:lvl3pPr>
            <a:lvl4pPr marL="16002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4pPr>
            <a:lvl5pPr marL="2057400" indent="-228600">
              <a:spcBef>
                <a:spcPts val="600"/>
              </a:spcBef>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5pPr>
            <a:lvl6pPr marL="25146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6pPr>
            <a:lvl7pPr marL="29718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7pPr>
            <a:lvl8pPr marL="34290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8pPr>
            <a:lvl9pPr marL="3886200" indent="-228600" eaLnBrk="0" fontAlgn="base" hangingPunct="0">
              <a:spcBef>
                <a:spcPts val="600"/>
              </a:spcBef>
              <a:spcAft>
                <a:spcPct val="0"/>
              </a:spcAft>
              <a:buClr>
                <a:schemeClr val="tx1"/>
              </a:buClr>
              <a:buFont typeface="Arial" panose="020B0604020202020204" pitchFamily="34" charset="0"/>
              <a:buChar char="–"/>
              <a:defRPr sz="1400">
                <a:solidFill>
                  <a:schemeClr val="tx2"/>
                </a:solidFill>
                <a:latin typeface="Arial" panose="020B0604020202020204" pitchFamily="34" charset="0"/>
                <a:cs typeface="Arial" panose="020B0604020202020204" pitchFamily="34" charset="0"/>
              </a:defRPr>
            </a:lvl9pPr>
          </a:lstStyle>
          <a:p>
            <a:pPr>
              <a:spcBef>
                <a:spcPct val="0"/>
              </a:spcBef>
              <a:buFontTx/>
              <a:buNone/>
            </a:pPr>
            <a:endParaRPr lang="en-US" altLang="en-US" sz="1000"/>
          </a:p>
          <a:p>
            <a:pPr>
              <a:spcBef>
                <a:spcPct val="0"/>
              </a:spcBef>
              <a:buFontTx/>
              <a:buNone/>
            </a:pPr>
            <a:r>
              <a:rPr lang="en-US" altLang="en-US" sz="1000"/>
              <a:t>Source: US Bureau of Labor Statistics</a:t>
            </a:r>
          </a:p>
        </p:txBody>
      </p:sp>
      <p:pic>
        <p:nvPicPr>
          <p:cNvPr id="5" name="Content Placeholder 4" descr="Chart, bar chart&#10;&#10;Description automatically generated">
            <a:extLst>
              <a:ext uri="{FF2B5EF4-FFF2-40B4-BE49-F238E27FC236}">
                <a16:creationId xmlns:a16="http://schemas.microsoft.com/office/drawing/2014/main" id="{3F0BF079-7B54-4CFF-B951-AEE96E4F621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4400" y="2091683"/>
            <a:ext cx="7315200" cy="3832247"/>
          </a:xfrm>
        </p:spPr>
      </p:pic>
    </p:spTree>
    <p:extLst>
      <p:ext uri="{BB962C8B-B14F-4D97-AF65-F5344CB8AC3E}">
        <p14:creationId xmlns:p14="http://schemas.microsoft.com/office/powerpoint/2010/main" val="3770491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a:extLst>
              <a:ext uri="{FF2B5EF4-FFF2-40B4-BE49-F238E27FC236}">
                <a16:creationId xmlns:a16="http://schemas.microsoft.com/office/drawing/2014/main" id="{B651BDEC-78AB-4303-AE77-BF9F276A5B44}"/>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a:t>Pandemic fallout may wipe out female gains in workforce participation</a:t>
            </a:r>
          </a:p>
        </p:txBody>
      </p:sp>
      <p:sp>
        <p:nvSpPr>
          <p:cNvPr id="6" name="Picture Placeholder 7">
            <a:extLst>
              <a:ext uri="{FF2B5EF4-FFF2-40B4-BE49-F238E27FC236}">
                <a16:creationId xmlns:a16="http://schemas.microsoft.com/office/drawing/2014/main" id="{2AB8AAF4-8538-4A60-B41E-5D8328DB402B}"/>
              </a:ext>
            </a:extLst>
          </p:cNvPr>
          <p:cNvSpPr txBox="1">
            <a:spLocks/>
          </p:cNvSpPr>
          <p:nvPr/>
        </p:nvSpPr>
        <p:spPr bwMode="auto">
          <a:xfrm>
            <a:off x="762000" y="1570038"/>
            <a:ext cx="8158163"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Clr>
                <a:schemeClr val="tx1"/>
              </a:buClr>
            </a:pPr>
            <a:r>
              <a:rPr lang="en-US" altLang="en-US" sz="1600" dirty="0">
                <a:solidFill>
                  <a:schemeClr val="tx2"/>
                </a:solidFill>
                <a:ea typeface="MS PGothic" panose="020B0600070205080204" pitchFamily="34" charset="-128"/>
              </a:rPr>
              <a:t>Labor force participation rates for men and women, aged 25 to 54, seasonally adjusted, 3-month moving average</a:t>
            </a:r>
          </a:p>
        </p:txBody>
      </p:sp>
      <p:sp>
        <p:nvSpPr>
          <p:cNvPr id="7" name="Picture Placeholder 7">
            <a:extLst>
              <a:ext uri="{FF2B5EF4-FFF2-40B4-BE49-F238E27FC236}">
                <a16:creationId xmlns:a16="http://schemas.microsoft.com/office/drawing/2014/main" id="{9A85D5FB-1577-4633-BE11-E17E77D798E9}"/>
              </a:ext>
            </a:extLst>
          </p:cNvPr>
          <p:cNvSpPr txBox="1">
            <a:spLocks/>
          </p:cNvSpPr>
          <p:nvPr/>
        </p:nvSpPr>
        <p:spPr bwMode="auto">
          <a:xfrm>
            <a:off x="1412987" y="6155704"/>
            <a:ext cx="5987054" cy="226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Clr>
                <a:schemeClr val="tx1"/>
              </a:buClr>
            </a:pPr>
            <a:r>
              <a:rPr lang="en-US" altLang="en-US" sz="1000" dirty="0">
                <a:solidFill>
                  <a:schemeClr val="tx2"/>
                </a:solidFill>
              </a:rPr>
              <a:t>Source: US Bureau of Labor Statistics</a:t>
            </a:r>
          </a:p>
          <a:p>
            <a:pPr>
              <a:buClr>
                <a:schemeClr val="tx1"/>
              </a:buClr>
            </a:pPr>
            <a:endParaRPr lang="en-US" altLang="en-US" sz="1000" dirty="0">
              <a:solidFill>
                <a:schemeClr val="tx2"/>
              </a:solidFill>
            </a:endParaRPr>
          </a:p>
          <a:p>
            <a:pPr>
              <a:buClr>
                <a:schemeClr val="tx1"/>
              </a:buClr>
            </a:pPr>
            <a:endParaRPr lang="en-US" altLang="en-US" sz="1000" dirty="0">
              <a:solidFill>
                <a:schemeClr val="tx2"/>
              </a:solidFill>
            </a:endParaRPr>
          </a:p>
        </p:txBody>
      </p:sp>
      <p:pic>
        <p:nvPicPr>
          <p:cNvPr id="9" name="Content Placeholder 8">
            <a:extLst>
              <a:ext uri="{FF2B5EF4-FFF2-40B4-BE49-F238E27FC236}">
                <a16:creationId xmlns:a16="http://schemas.microsoft.com/office/drawing/2014/main" id="{E47AADDE-D4DC-48AE-A5FC-5A93D86C6B4F}"/>
              </a:ext>
            </a:extLst>
          </p:cNvPr>
          <p:cNvPicPr>
            <a:picLocks noGrp="1" noChangeAspect="1"/>
          </p:cNvPicPr>
          <p:nvPr>
            <p:ph idx="1"/>
          </p:nvPr>
        </p:nvPicPr>
        <p:blipFill rotWithShape="1">
          <a:blip r:embed="rId3"/>
          <a:srcRect l="10583" t="18853" r="3777" b="9804"/>
          <a:stretch/>
        </p:blipFill>
        <p:spPr>
          <a:xfrm>
            <a:off x="1146763" y="2071688"/>
            <a:ext cx="6533925" cy="4084016"/>
          </a:xfrm>
        </p:spPr>
      </p:pic>
    </p:spTree>
    <p:extLst>
      <p:ext uri="{BB962C8B-B14F-4D97-AF65-F5344CB8AC3E}">
        <p14:creationId xmlns:p14="http://schemas.microsoft.com/office/powerpoint/2010/main" val="1299513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6D136-FD97-44B5-BE25-14E3643422FA}"/>
              </a:ext>
            </a:extLst>
          </p:cNvPr>
          <p:cNvSpPr>
            <a:spLocks noGrp="1"/>
          </p:cNvSpPr>
          <p:nvPr>
            <p:ph type="title"/>
          </p:nvPr>
        </p:nvSpPr>
        <p:spPr>
          <a:xfrm>
            <a:off x="673100" y="221614"/>
            <a:ext cx="8013700" cy="836613"/>
          </a:xfrm>
        </p:spPr>
        <p:txBody>
          <a:bodyPr/>
          <a:lstStyle/>
          <a:p>
            <a:r>
              <a:rPr lang="en-US" dirty="0"/>
              <a:t>Parents, and especially mothers, are leaving the labor force due to home/family care and school disruptions</a:t>
            </a:r>
          </a:p>
        </p:txBody>
      </p:sp>
      <p:pic>
        <p:nvPicPr>
          <p:cNvPr id="8" name="Content Placeholder 7">
            <a:extLst>
              <a:ext uri="{FF2B5EF4-FFF2-40B4-BE49-F238E27FC236}">
                <a16:creationId xmlns:a16="http://schemas.microsoft.com/office/drawing/2014/main" id="{B8EDCF5D-C04E-4316-939A-B311BACC4DAC}"/>
              </a:ext>
            </a:extLst>
          </p:cNvPr>
          <p:cNvPicPr>
            <a:picLocks noGrp="1" noChangeAspect="1"/>
          </p:cNvPicPr>
          <p:nvPr>
            <p:ph idx="10"/>
          </p:nvPr>
        </p:nvPicPr>
        <p:blipFill rotWithShape="1">
          <a:blip r:embed="rId2"/>
          <a:srcRect t="20004"/>
          <a:stretch/>
        </p:blipFill>
        <p:spPr>
          <a:xfrm>
            <a:off x="4733370" y="2220340"/>
            <a:ext cx="4300538" cy="2417320"/>
          </a:xfrm>
          <a:ln>
            <a:solidFill>
              <a:schemeClr val="bg1">
                <a:lumMod val="50000"/>
              </a:schemeClr>
            </a:solidFill>
          </a:ln>
        </p:spPr>
      </p:pic>
      <p:sp>
        <p:nvSpPr>
          <p:cNvPr id="14" name="Picture Placeholder 7">
            <a:extLst>
              <a:ext uri="{FF2B5EF4-FFF2-40B4-BE49-F238E27FC236}">
                <a16:creationId xmlns:a16="http://schemas.microsoft.com/office/drawing/2014/main" id="{FBE9F920-F279-475F-AED2-9A05C861D2A8}"/>
              </a:ext>
            </a:extLst>
          </p:cNvPr>
          <p:cNvSpPr txBox="1">
            <a:spLocks/>
          </p:cNvSpPr>
          <p:nvPr/>
        </p:nvSpPr>
        <p:spPr bwMode="auto">
          <a:xfrm>
            <a:off x="4733370" y="1600029"/>
            <a:ext cx="4126129" cy="428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Clr>
                <a:schemeClr val="tx1"/>
              </a:buClr>
            </a:pPr>
            <a:r>
              <a:rPr lang="en-US" altLang="en-US" sz="1200" dirty="0">
                <a:solidFill>
                  <a:schemeClr val="tx2"/>
                </a:solidFill>
                <a:ea typeface="MS PGothic" panose="020B0600070205080204" pitchFamily="34" charset="-128"/>
              </a:rPr>
              <a:t>Percentage point change in labor force participation rates for </a:t>
            </a:r>
            <a:r>
              <a:rPr lang="en-US" altLang="en-US" sz="1200" dirty="0">
                <a:ea typeface="MS PGothic" panose="020B0600070205080204" pitchFamily="34" charset="-128"/>
              </a:rPr>
              <a:t>parents of school-aged children because of home or family concerns</a:t>
            </a:r>
            <a:r>
              <a:rPr lang="en-US" altLang="en-US" sz="1200" dirty="0">
                <a:solidFill>
                  <a:schemeClr val="tx2"/>
                </a:solidFill>
                <a:ea typeface="MS PGothic" panose="020B0600070205080204" pitchFamily="34" charset="-128"/>
              </a:rPr>
              <a:t> since February 2020</a:t>
            </a:r>
          </a:p>
        </p:txBody>
      </p:sp>
      <p:sp>
        <p:nvSpPr>
          <p:cNvPr id="16" name="Picture Placeholder 7">
            <a:extLst>
              <a:ext uri="{FF2B5EF4-FFF2-40B4-BE49-F238E27FC236}">
                <a16:creationId xmlns:a16="http://schemas.microsoft.com/office/drawing/2014/main" id="{E59AD0F3-4AEF-4ADC-8CC4-938162B7F5B3}"/>
              </a:ext>
            </a:extLst>
          </p:cNvPr>
          <p:cNvSpPr txBox="1">
            <a:spLocks/>
          </p:cNvSpPr>
          <p:nvPr/>
        </p:nvSpPr>
        <p:spPr bwMode="auto">
          <a:xfrm>
            <a:off x="4733370" y="4716405"/>
            <a:ext cx="4300538" cy="33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Clr>
                <a:schemeClr val="tx1"/>
              </a:buClr>
            </a:pPr>
            <a:r>
              <a:rPr lang="en-US" altLang="en-US" sz="1000" dirty="0">
                <a:solidFill>
                  <a:schemeClr val="tx2"/>
                </a:solidFill>
              </a:rPr>
              <a:t>Source: Ernie Tedeschi, “</a:t>
            </a:r>
            <a:r>
              <a:rPr lang="en-US" altLang="en-US" sz="1000" dirty="0">
                <a:solidFill>
                  <a:schemeClr val="tx2"/>
                </a:solidFill>
                <a:hlinkClick r:id="rId3"/>
              </a:rPr>
              <a:t>The Mystery of How Many Mothers Have Left Work Because of School Closings</a:t>
            </a:r>
            <a:r>
              <a:rPr lang="en-US" altLang="en-US" sz="1000" dirty="0">
                <a:solidFill>
                  <a:schemeClr val="tx2"/>
                </a:solidFill>
              </a:rPr>
              <a:t>,” The New York Times, October 29, 2020</a:t>
            </a:r>
          </a:p>
          <a:p>
            <a:pPr>
              <a:buClr>
                <a:schemeClr val="tx1"/>
              </a:buClr>
            </a:pPr>
            <a:endParaRPr lang="en-US" altLang="en-US" sz="1000" dirty="0">
              <a:solidFill>
                <a:schemeClr val="tx2"/>
              </a:solidFill>
            </a:endParaRPr>
          </a:p>
          <a:p>
            <a:pPr>
              <a:buClr>
                <a:schemeClr val="tx1"/>
              </a:buClr>
            </a:pPr>
            <a:endParaRPr lang="en-US" altLang="en-US" sz="1000" dirty="0">
              <a:solidFill>
                <a:schemeClr val="tx2"/>
              </a:solidFill>
            </a:endParaRPr>
          </a:p>
        </p:txBody>
      </p:sp>
      <p:pic>
        <p:nvPicPr>
          <p:cNvPr id="9" name="Content Placeholder 5">
            <a:extLst>
              <a:ext uri="{FF2B5EF4-FFF2-40B4-BE49-F238E27FC236}">
                <a16:creationId xmlns:a16="http://schemas.microsoft.com/office/drawing/2014/main" id="{3D0C9A41-F9A3-47D4-8E65-004875F7FA97}"/>
              </a:ext>
            </a:extLst>
          </p:cNvPr>
          <p:cNvPicPr>
            <a:picLocks noChangeAspect="1"/>
          </p:cNvPicPr>
          <p:nvPr/>
        </p:nvPicPr>
        <p:blipFill>
          <a:blip r:embed="rId4"/>
          <a:stretch>
            <a:fillRect/>
          </a:stretch>
        </p:blipFill>
        <p:spPr bwMode="auto">
          <a:xfrm>
            <a:off x="144780" y="1165796"/>
            <a:ext cx="4427220" cy="467106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3" name="Picture Placeholder 7">
            <a:extLst>
              <a:ext uri="{FF2B5EF4-FFF2-40B4-BE49-F238E27FC236}">
                <a16:creationId xmlns:a16="http://schemas.microsoft.com/office/drawing/2014/main" id="{56AC2305-E106-4F29-AE9F-CE7BB82D3232}"/>
              </a:ext>
            </a:extLst>
          </p:cNvPr>
          <p:cNvSpPr txBox="1">
            <a:spLocks/>
          </p:cNvSpPr>
          <p:nvPr/>
        </p:nvSpPr>
        <p:spPr bwMode="auto">
          <a:xfrm>
            <a:off x="235563" y="5871576"/>
            <a:ext cx="4300538" cy="5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Clr>
                <a:schemeClr val="tx1"/>
              </a:buClr>
            </a:pPr>
            <a:r>
              <a:rPr lang="en-US" altLang="en-US" sz="1000" dirty="0">
                <a:solidFill>
                  <a:schemeClr val="tx2"/>
                </a:solidFill>
              </a:rPr>
              <a:t>Source: Misty L. </a:t>
            </a:r>
            <a:r>
              <a:rPr lang="en-US" altLang="en-US" sz="1000" dirty="0" err="1">
                <a:solidFill>
                  <a:schemeClr val="tx2"/>
                </a:solidFill>
              </a:rPr>
              <a:t>Heggeness</a:t>
            </a:r>
            <a:r>
              <a:rPr lang="en-US" altLang="en-US" sz="1000" dirty="0">
                <a:solidFill>
                  <a:schemeClr val="tx2"/>
                </a:solidFill>
              </a:rPr>
              <a:t> and Jason M. Fields, “</a:t>
            </a:r>
            <a:r>
              <a:rPr lang="en-US" altLang="en-US" sz="1000" dirty="0">
                <a:solidFill>
                  <a:schemeClr val="tx2"/>
                </a:solidFill>
                <a:hlinkClick r:id="rId5"/>
              </a:rPr>
              <a:t>Working Moms Bear Brunt of Home Schooling While Working During COVID-19</a:t>
            </a:r>
            <a:r>
              <a:rPr lang="en-US" altLang="en-US" sz="1000" dirty="0">
                <a:solidFill>
                  <a:schemeClr val="tx2"/>
                </a:solidFill>
              </a:rPr>
              <a:t>,” US Census Bureau, August 18, 2020</a:t>
            </a:r>
          </a:p>
          <a:p>
            <a:pPr>
              <a:buClr>
                <a:schemeClr val="tx1"/>
              </a:buClr>
            </a:pPr>
            <a:endParaRPr lang="en-US" altLang="en-US" sz="1000" dirty="0">
              <a:solidFill>
                <a:schemeClr val="tx2"/>
              </a:solidFill>
            </a:endParaRPr>
          </a:p>
          <a:p>
            <a:pPr>
              <a:buClr>
                <a:schemeClr val="tx1"/>
              </a:buClr>
            </a:pPr>
            <a:endParaRPr lang="en-US" altLang="en-US" sz="1000" dirty="0">
              <a:solidFill>
                <a:schemeClr val="tx2"/>
              </a:solidFill>
            </a:endParaRPr>
          </a:p>
        </p:txBody>
      </p:sp>
    </p:spTree>
    <p:extLst>
      <p:ext uri="{BB962C8B-B14F-4D97-AF65-F5344CB8AC3E}">
        <p14:creationId xmlns:p14="http://schemas.microsoft.com/office/powerpoint/2010/main" val="3616346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814908B7-AAF9-461D-B3AB-E360F2B62E74}"/>
              </a:ext>
            </a:extLst>
          </p:cNvPr>
          <p:cNvPicPr>
            <a:picLocks noGrp="1" noChangeAspect="1"/>
          </p:cNvPicPr>
          <p:nvPr>
            <p:ph idx="1"/>
          </p:nvPr>
        </p:nvPicPr>
        <p:blipFill>
          <a:blip r:embed="rId2"/>
          <a:stretch>
            <a:fillRect/>
          </a:stretch>
        </p:blipFill>
        <p:spPr>
          <a:xfrm>
            <a:off x="898482" y="1792744"/>
            <a:ext cx="7596274" cy="4182218"/>
          </a:xfrm>
          <a:prstGeom prst="rect">
            <a:avLst/>
          </a:prstGeom>
        </p:spPr>
      </p:pic>
      <p:sp>
        <p:nvSpPr>
          <p:cNvPr id="10" name="Picture Placeholder 7">
            <a:extLst>
              <a:ext uri="{FF2B5EF4-FFF2-40B4-BE49-F238E27FC236}">
                <a16:creationId xmlns:a16="http://schemas.microsoft.com/office/drawing/2014/main" id="{4AB17E91-0BC1-4E91-966E-F085D7426368}"/>
              </a:ext>
            </a:extLst>
          </p:cNvPr>
          <p:cNvSpPr txBox="1">
            <a:spLocks/>
          </p:cNvSpPr>
          <p:nvPr/>
        </p:nvSpPr>
        <p:spPr bwMode="auto">
          <a:xfrm>
            <a:off x="898483" y="6013525"/>
            <a:ext cx="7596274" cy="368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Clr>
                <a:schemeClr val="tx1"/>
              </a:buClr>
            </a:pPr>
            <a:r>
              <a:rPr lang="en-US" altLang="en-US" sz="1000" dirty="0">
                <a:solidFill>
                  <a:schemeClr val="tx2"/>
                </a:solidFill>
              </a:rPr>
              <a:t>Source: Caitlyn Collins, Liana Christin </a:t>
            </a:r>
            <a:r>
              <a:rPr lang="en-US" altLang="en-US" sz="1000" dirty="0" err="1">
                <a:solidFill>
                  <a:schemeClr val="tx2"/>
                </a:solidFill>
              </a:rPr>
              <a:t>Landivar</a:t>
            </a:r>
            <a:r>
              <a:rPr lang="en-US" altLang="en-US" sz="1000" dirty="0">
                <a:solidFill>
                  <a:schemeClr val="tx2"/>
                </a:solidFill>
              </a:rPr>
              <a:t>, Leah </a:t>
            </a:r>
            <a:r>
              <a:rPr lang="en-US" altLang="en-US" sz="1000" dirty="0" err="1">
                <a:solidFill>
                  <a:schemeClr val="tx2"/>
                </a:solidFill>
              </a:rPr>
              <a:t>Ruppanner</a:t>
            </a:r>
            <a:r>
              <a:rPr lang="en-US" altLang="en-US" sz="1000" dirty="0">
                <a:solidFill>
                  <a:schemeClr val="tx2"/>
                </a:solidFill>
              </a:rPr>
              <a:t>, William J. Scarborough, "</a:t>
            </a:r>
            <a:r>
              <a:rPr lang="en-US" altLang="en-US" sz="1000" dirty="0">
                <a:solidFill>
                  <a:schemeClr val="tx2"/>
                </a:solidFill>
                <a:hlinkClick r:id="rId3"/>
              </a:rPr>
              <a:t>COVID-19 and the gender gap in work hours</a:t>
            </a:r>
            <a:r>
              <a:rPr lang="en-US" altLang="en-US" sz="1000" dirty="0">
                <a:solidFill>
                  <a:schemeClr val="tx2"/>
                </a:solidFill>
              </a:rPr>
              <a:t>," </a:t>
            </a:r>
            <a:r>
              <a:rPr lang="en-US" altLang="en-US" sz="1000" i="1" dirty="0">
                <a:solidFill>
                  <a:schemeClr val="tx2"/>
                </a:solidFill>
              </a:rPr>
              <a:t>Gender, Work, and Organization</a:t>
            </a:r>
            <a:r>
              <a:rPr lang="en-US" altLang="en-US" sz="1000" dirty="0">
                <a:solidFill>
                  <a:schemeClr val="tx2"/>
                </a:solidFill>
              </a:rPr>
              <a:t>, July 2, 2020.</a:t>
            </a:r>
          </a:p>
          <a:p>
            <a:pPr>
              <a:buClr>
                <a:schemeClr val="tx1"/>
              </a:buClr>
            </a:pPr>
            <a:endParaRPr lang="en-US" altLang="en-US" sz="1000" dirty="0">
              <a:solidFill>
                <a:schemeClr val="tx2"/>
              </a:solidFill>
            </a:endParaRPr>
          </a:p>
        </p:txBody>
      </p:sp>
      <p:sp>
        <p:nvSpPr>
          <p:cNvPr id="12" name="Title 1">
            <a:extLst>
              <a:ext uri="{FF2B5EF4-FFF2-40B4-BE49-F238E27FC236}">
                <a16:creationId xmlns:a16="http://schemas.microsoft.com/office/drawing/2014/main" id="{359BD2F4-EE01-45C4-8EDF-2965BA5DA5AD}"/>
              </a:ext>
            </a:extLst>
          </p:cNvPr>
          <p:cNvSpPr>
            <a:spLocks noGrp="1"/>
          </p:cNvSpPr>
          <p:nvPr>
            <p:ph type="title"/>
          </p:nvPr>
        </p:nvSpPr>
        <p:spPr>
          <a:xfrm>
            <a:off x="655933" y="258409"/>
            <a:ext cx="8013700" cy="836613"/>
          </a:xfrm>
        </p:spPr>
        <p:txBody>
          <a:bodyPr/>
          <a:lstStyle/>
          <a:p>
            <a:r>
              <a:rPr lang="en-US" dirty="0"/>
              <a:t>Early in the pandemic, mothers reduced work hours more significantly than fathers when both were working from home</a:t>
            </a:r>
          </a:p>
        </p:txBody>
      </p:sp>
      <p:sp>
        <p:nvSpPr>
          <p:cNvPr id="14" name="Picture Placeholder 7">
            <a:extLst>
              <a:ext uri="{FF2B5EF4-FFF2-40B4-BE49-F238E27FC236}">
                <a16:creationId xmlns:a16="http://schemas.microsoft.com/office/drawing/2014/main" id="{3B5B1F8C-5BA0-45B2-9861-F1EEDED5EE87}"/>
              </a:ext>
            </a:extLst>
          </p:cNvPr>
          <p:cNvSpPr txBox="1">
            <a:spLocks/>
          </p:cNvSpPr>
          <p:nvPr/>
        </p:nvSpPr>
        <p:spPr bwMode="auto">
          <a:xfrm>
            <a:off x="898482" y="1364300"/>
            <a:ext cx="7596274" cy="428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Clr>
                <a:schemeClr val="tx1"/>
              </a:buClr>
            </a:pPr>
            <a:r>
              <a:rPr lang="en-US" altLang="en-US" sz="1200" dirty="0">
                <a:solidFill>
                  <a:schemeClr val="tx2"/>
                </a:solidFill>
                <a:ea typeface="MS PGothic" panose="020B0600070205080204" pitchFamily="34" charset="-128"/>
              </a:rPr>
              <a:t>Gender gap in hours worked among heterosexual parents, both employed in telecommuting-capable occupations, February, March, and April 2020</a:t>
            </a:r>
          </a:p>
        </p:txBody>
      </p:sp>
    </p:spTree>
    <p:extLst>
      <p:ext uri="{BB962C8B-B14F-4D97-AF65-F5344CB8AC3E}">
        <p14:creationId xmlns:p14="http://schemas.microsoft.com/office/powerpoint/2010/main" val="31311314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fcc8126c9479ebd24c96902dd3c053e0ee4bbecb"/>
</p:tagLst>
</file>

<file path=ppt/theme/theme1.xml><?xml version="1.0" encoding="utf-8"?>
<a:theme xmlns:a="http://schemas.openxmlformats.org/drawingml/2006/main" name="The Conference Board PowerPoint Template 2017">
  <a:themeElements>
    <a:clrScheme name="TCB">
      <a:dk1>
        <a:srgbClr val="0072B5"/>
      </a:dk1>
      <a:lt1>
        <a:srgbClr val="FFFFFF"/>
      </a:lt1>
      <a:dk2>
        <a:srgbClr val="595A5C"/>
      </a:dk2>
      <a:lt2>
        <a:srgbClr val="D8D8D8"/>
      </a:lt2>
      <a:accent1>
        <a:srgbClr val="7FB539"/>
      </a:accent1>
      <a:accent2>
        <a:srgbClr val="D81249"/>
      </a:accent2>
      <a:accent3>
        <a:srgbClr val="A3238E"/>
      </a:accent3>
      <a:accent4>
        <a:srgbClr val="C74A1B"/>
      </a:accent4>
      <a:accent5>
        <a:srgbClr val="D6BE00"/>
      </a:accent5>
      <a:accent6>
        <a:srgbClr val="E8B909"/>
      </a:accent6>
      <a:hlink>
        <a:srgbClr val="0072B5"/>
      </a:hlink>
      <a:folHlink>
        <a:srgbClr val="00385A"/>
      </a:folHlink>
    </a:clrScheme>
    <a:fontScheme name="TCB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8B653E6E-0496-4CFE-BBEA-8424F56A786C}" vid="{605A99B3-747A-4709-9423-D7E7889E79CD}"/>
    </a:ext>
  </a:extLst>
</a:theme>
</file>

<file path=ppt/theme/theme2.xml><?xml version="1.0" encoding="utf-8"?>
<a:theme xmlns:a="http://schemas.openxmlformats.org/drawingml/2006/main" name="TCB bullet list slide">
  <a:themeElements>
    <a:clrScheme name="TCB Palette">
      <a:dk1>
        <a:srgbClr val="0072B5"/>
      </a:dk1>
      <a:lt1>
        <a:srgbClr val="FFFFFF"/>
      </a:lt1>
      <a:dk2>
        <a:srgbClr val="595A5C"/>
      </a:dk2>
      <a:lt2>
        <a:srgbClr val="D8D8D8"/>
      </a:lt2>
      <a:accent1>
        <a:srgbClr val="7FB539"/>
      </a:accent1>
      <a:accent2>
        <a:srgbClr val="D81249"/>
      </a:accent2>
      <a:accent3>
        <a:srgbClr val="A3238E"/>
      </a:accent3>
      <a:accent4>
        <a:srgbClr val="C74A1B"/>
      </a:accent4>
      <a:accent5>
        <a:srgbClr val="D6BE00"/>
      </a:accent5>
      <a:accent6>
        <a:srgbClr val="E8B909"/>
      </a:accent6>
      <a:hlink>
        <a:srgbClr val="0072B5"/>
      </a:hlink>
      <a:folHlink>
        <a:srgbClr val="00385A"/>
      </a:folHlink>
    </a:clrScheme>
    <a:fontScheme name="TCB fonts">
      <a:majorFont>
        <a:latin typeface="Arial"/>
        <a:ea typeface=""/>
        <a:cs typeface=""/>
      </a:majorFont>
      <a:minorFont>
        <a:latin typeface="Arial"/>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D2F490C0D74D4D8652A4D763C6A4EE" ma:contentTypeVersion="10" ma:contentTypeDescription="Create a new document." ma:contentTypeScope="" ma:versionID="761c4855774ee59006e2b103e5880866">
  <xsd:schema xmlns:xsd="http://www.w3.org/2001/XMLSchema" xmlns:xs="http://www.w3.org/2001/XMLSchema" xmlns:p="http://schemas.microsoft.com/office/2006/metadata/properties" xmlns:ns2="37203421-efee-47f6-9942-a33e59c93177" xmlns:ns3="acc5cc59-778b-4d8a-a838-c4ce7a7143f6" targetNamespace="http://schemas.microsoft.com/office/2006/metadata/properties" ma:root="true" ma:fieldsID="0d8700143ce2b1056f4779585bf153cb" ns2:_="" ns3:_="">
    <xsd:import namespace="37203421-efee-47f6-9942-a33e59c93177"/>
    <xsd:import namespace="acc5cc59-778b-4d8a-a838-c4ce7a7143f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7203421-efee-47f6-9942-a33e59c931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cc5cc59-778b-4d8a-a838-c4ce7a7143f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C61AF59-B4EC-418D-92B9-7A29117982AF}">
  <ds:schemaRefs>
    <ds:schemaRef ds:uri="37203421-efee-47f6-9942-a33e59c93177"/>
    <ds:schemaRef ds:uri="acc5cc59-778b-4d8a-a838-c4ce7a7143f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8C87B24-89D3-4FA5-A377-19F875FFE7E6}">
  <ds:schemaRefs>
    <ds:schemaRef ds:uri="http://schemas.microsoft.com/sharepoint/v3/contenttype/forms"/>
  </ds:schemaRefs>
</ds:datastoreItem>
</file>

<file path=customXml/itemProps3.xml><?xml version="1.0" encoding="utf-8"?>
<ds:datastoreItem xmlns:ds="http://schemas.openxmlformats.org/officeDocument/2006/customXml" ds:itemID="{F683BE36-DF8E-4D86-9CD9-C26322768EF8}">
  <ds:schemaRefs>
    <ds:schemaRef ds:uri="http://schemas.microsoft.com/office/2006/metadata/properties"/>
    <ds:schemaRef ds:uri="http://www.w3.org/XML/1998/namespace"/>
    <ds:schemaRef ds:uri="http://schemas.microsoft.com/office/2006/documentManagement/types"/>
    <ds:schemaRef ds:uri="http://schemas.openxmlformats.org/package/2006/metadata/core-properties"/>
    <ds:schemaRef ds:uri="http://schemas.microsoft.com/office/infopath/2007/PartnerControls"/>
    <ds:schemaRef ds:uri="http://purl.org/dc/terms/"/>
    <ds:schemaRef ds:uri="37203421-efee-47f6-9942-a33e59c93177"/>
    <ds:schemaRef ds:uri="http://purl.org/dc/elements/1.1/"/>
    <ds:schemaRef ds:uri="acc5cc59-778b-4d8a-a838-c4ce7a7143f6"/>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2836</TotalTime>
  <Words>970</Words>
  <Application>Microsoft Macintosh PowerPoint</Application>
  <PresentationFormat>On-screen Show (4:3)</PresentationFormat>
  <Paragraphs>84</Paragraphs>
  <Slides>15</Slides>
  <Notes>11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15</vt:i4>
      </vt:variant>
    </vt:vector>
  </HeadingPairs>
  <TitlesOfParts>
    <vt:vector size="20" baseType="lpstr">
      <vt:lpstr>Arial</vt:lpstr>
      <vt:lpstr>Wingdings</vt:lpstr>
      <vt:lpstr>Calibri</vt:lpstr>
      <vt:lpstr>The Conference Board PowerPoint Template 2017</vt:lpstr>
      <vt:lpstr>TCB bullet list slide</vt:lpstr>
      <vt:lpstr>The Economic Impact of COVID on Women in the Workforce</vt:lpstr>
      <vt:lpstr>PowerPoint Presentation</vt:lpstr>
      <vt:lpstr>PowerPoint Presentation</vt:lpstr>
      <vt:lpstr>The “She-cession”: COVID-19 Impact on Female Labor Force</vt:lpstr>
      <vt:lpstr>PowerPoint Presentation</vt:lpstr>
      <vt:lpstr>Unemployment rates for women that are on par with rates for men mask millions of workforce exits</vt:lpstr>
      <vt:lpstr>Pandemic fallout may wipe out female gains in workforce participation</vt:lpstr>
      <vt:lpstr>Parents, and especially mothers, are leaving the labor force due to home/family care and school disruptions</vt:lpstr>
      <vt:lpstr>Early in the pandemic, mothers reduced work hours more significantly than fathers when both were working from home</vt:lpstr>
      <vt:lpstr>Women have gained ground in senior leadership positions in recent years, but COVID threatens to reduce the number of women among business leaders</vt:lpstr>
      <vt:lpstr>US women more likely to step out or step back from the workforce</vt:lpstr>
      <vt:lpstr>While WFH provides greater flexibility, a “hybrid” model with voluntary return to the office may widen opportunity gaps between men and women</vt:lpstr>
      <vt:lpstr>PowerPoint Presentation</vt:lpstr>
      <vt:lpstr>Indications  A new podcast series brought to you by The Conference Board Economics, Strategy, &amp; Finance Center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Conference Board Labor Markets Institute</dc:title>
  <dc:creator>Crofoot, Elizabeth</dc:creator>
  <cp:lastModifiedBy>Lori Murray</cp:lastModifiedBy>
  <cp:revision>136</cp:revision>
  <dcterms:created xsi:type="dcterms:W3CDTF">2020-09-23T19:11:38Z</dcterms:created>
  <dcterms:modified xsi:type="dcterms:W3CDTF">2020-11-13T17:31:43Z</dcterms:modified>
</cp:coreProperties>
</file>